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xml" ContentType="application/vnd.openxmlformats-officedocument.presentationml.notesSlide+xml"/>
  <Override PartName="/ppt/tags/tag4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8.xml" ContentType="application/vnd.openxmlformats-officedocument.presentationml.tags+xml"/>
  <Override PartName="/ppt/notesSlides/notesSlide1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8"/>
  </p:notesMasterIdLst>
  <p:handoutMasterIdLst>
    <p:handoutMasterId r:id="rId49"/>
  </p:handoutMasterIdLst>
  <p:sldIdLst>
    <p:sldId id="256" r:id="rId2"/>
    <p:sldId id="378" r:id="rId3"/>
    <p:sldId id="374" r:id="rId4"/>
    <p:sldId id="363" r:id="rId5"/>
    <p:sldId id="375" r:id="rId6"/>
    <p:sldId id="271" r:id="rId7"/>
    <p:sldId id="392" r:id="rId8"/>
    <p:sldId id="393" r:id="rId9"/>
    <p:sldId id="371" r:id="rId10"/>
    <p:sldId id="277" r:id="rId11"/>
    <p:sldId id="376" r:id="rId12"/>
    <p:sldId id="301" r:id="rId13"/>
    <p:sldId id="385" r:id="rId14"/>
    <p:sldId id="383" r:id="rId15"/>
    <p:sldId id="380" r:id="rId16"/>
    <p:sldId id="394" r:id="rId17"/>
    <p:sldId id="395" r:id="rId18"/>
    <p:sldId id="396" r:id="rId19"/>
    <p:sldId id="397" r:id="rId20"/>
    <p:sldId id="399" r:id="rId21"/>
    <p:sldId id="400" r:id="rId22"/>
    <p:sldId id="398" r:id="rId23"/>
    <p:sldId id="401" r:id="rId24"/>
    <p:sldId id="402" r:id="rId25"/>
    <p:sldId id="403" r:id="rId26"/>
    <p:sldId id="404" r:id="rId27"/>
    <p:sldId id="405" r:id="rId28"/>
    <p:sldId id="406" r:id="rId29"/>
    <p:sldId id="407" r:id="rId30"/>
    <p:sldId id="408" r:id="rId31"/>
    <p:sldId id="409" r:id="rId32"/>
    <p:sldId id="411" r:id="rId33"/>
    <p:sldId id="417" r:id="rId34"/>
    <p:sldId id="413" r:id="rId35"/>
    <p:sldId id="418" r:id="rId36"/>
    <p:sldId id="414" r:id="rId37"/>
    <p:sldId id="416" r:id="rId38"/>
    <p:sldId id="410" r:id="rId39"/>
    <p:sldId id="412" r:id="rId40"/>
    <p:sldId id="260" r:id="rId41"/>
    <p:sldId id="419" r:id="rId42"/>
    <p:sldId id="420" r:id="rId43"/>
    <p:sldId id="421" r:id="rId44"/>
    <p:sldId id="391" r:id="rId45"/>
    <p:sldId id="422" r:id="rId46"/>
    <p:sldId id="390" r:id="rId47"/>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19B"/>
    <a:srgbClr val="186187"/>
    <a:srgbClr val="E6E6E6"/>
    <a:srgbClr val="00384E"/>
    <a:srgbClr val="1F3863"/>
    <a:srgbClr val="1F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p:restoredTop sz="81979"/>
  </p:normalViewPr>
  <p:slideViewPr>
    <p:cSldViewPr snapToGrid="0" showGuides="1">
      <p:cViewPr varScale="1">
        <p:scale>
          <a:sx n="91" d="100"/>
          <a:sy n="91" d="100"/>
        </p:scale>
        <p:origin x="1248" y="184"/>
      </p:cViewPr>
      <p:guideLst>
        <p:guide orient="horz" pos="2183"/>
        <p:guide pos="384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dLbls>
          <c:showLegendKey val="0"/>
          <c:showVal val="0"/>
          <c:showCatName val="0"/>
          <c:showSerName val="0"/>
          <c:showPercent val="0"/>
          <c:showBubbleSize val="0"/>
        </c:dLbls>
        <c:axId val="804415296"/>
        <c:axId val="804412576"/>
      </c:scatterChart>
      <c:valAx>
        <c:axId val="804415296"/>
        <c:scaling>
          <c:orientation val="minMax"/>
        </c:scaling>
        <c:delete val="0"/>
        <c:axPos val="b"/>
        <c:numFmt formatCode="General" sourceLinked="1"/>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195" b="0" i="0" u="none" strike="noStrike" kern="1200" baseline="0">
                <a:solidFill>
                  <a:schemeClr val="bg1">
                    <a:lumMod val="50000"/>
                  </a:schemeClr>
                </a:solidFill>
                <a:latin typeface="思源黑体 CN Light" panose="020B0300000000000000" pitchFamily="34" charset="-122"/>
                <a:ea typeface="思源黑体 CN Light" panose="020B0300000000000000" pitchFamily="34" charset="-122"/>
                <a:cs typeface="+mn-ea"/>
                <a:sym typeface="+mn-lt"/>
              </a:defRPr>
            </a:pPr>
            <a:endParaRPr lang="zh-CN"/>
          </a:p>
        </c:txPr>
        <c:crossAx val="804412576"/>
        <c:crosses val="autoZero"/>
        <c:crossBetween val="midCat"/>
      </c:valAx>
      <c:valAx>
        <c:axId val="804412576"/>
        <c:scaling>
          <c:orientation val="minMax"/>
        </c:scaling>
        <c:delete val="0"/>
        <c:axPos val="l"/>
        <c:numFmt formatCode="General" sourceLinked="1"/>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195" b="0" i="0" u="none" strike="noStrike" kern="1200" baseline="0">
                <a:solidFill>
                  <a:schemeClr val="bg1">
                    <a:lumMod val="50000"/>
                  </a:schemeClr>
                </a:solidFill>
                <a:latin typeface="思源黑体 CN Light" panose="020B0300000000000000" pitchFamily="34" charset="-122"/>
                <a:ea typeface="思源黑体 CN Light" panose="020B0300000000000000" pitchFamily="34" charset="-122"/>
                <a:cs typeface="+mn-ea"/>
                <a:sym typeface="+mn-lt"/>
              </a:defRPr>
            </a:pPr>
            <a:endParaRPr lang="zh-CN"/>
          </a:p>
        </c:txPr>
        <c:crossAx val="804415296"/>
        <c:crosses val="autoZero"/>
        <c:crossBetween val="midCat"/>
      </c:valAx>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mn-lt"/>
          <a:ea typeface="+mn-ea"/>
          <a:cs typeface="+mn-ea"/>
          <a:sym typeface="+mn-lt"/>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7.gif"/></Relationships>
</file>

<file path=ppt/drawings/drawing1.xml><?xml version="1.0" encoding="utf-8"?>
<c:userShapes xmlns:c="http://schemas.openxmlformats.org/drawingml/2006/chart">
  <cdr:relSizeAnchor xmlns:cdr="http://schemas.openxmlformats.org/drawingml/2006/chartDrawing">
    <cdr:from>
      <cdr:x>0.09422</cdr:x>
      <cdr:y>0</cdr:y>
    </cdr:from>
    <cdr:to>
      <cdr:x>1</cdr:x>
      <cdr:y>1</cdr:y>
    </cdr:to>
    <cdr:sp macro="" textlink="">
      <cdr:nvSpPr>
        <cdr:cNvPr id="2" name="Content Placeholder 3">
          <a:extLst xmlns:a="http://schemas.openxmlformats.org/drawingml/2006/main">
            <a:ext uri="{FF2B5EF4-FFF2-40B4-BE49-F238E27FC236}">
              <a16:creationId xmlns:a16="http://schemas.microsoft.com/office/drawing/2014/main" id="{04ECE667-AF7A-9546-A3BA-09CD009033E3}"/>
            </a:ext>
          </a:extLst>
        </cdr:cNvPr>
        <cdr:cNvSpPr>
          <a:spLocks xmlns:a="http://schemas.openxmlformats.org/drawingml/2006/main" noGrp="1"/>
        </cdr:cNvSpPr>
      </cdr:nvSpPr>
      <cdr:spPr>
        <a:xfrm xmlns:a="http://schemas.openxmlformats.org/drawingml/2006/main">
          <a:off x="2557992" y="2076721"/>
          <a:ext cx="6289075" cy="2923191"/>
        </a:xfrm>
        <a:prstGeom xmlns:a="http://schemas.openxmlformats.org/drawingml/2006/main" prst="rect">
          <a:avLst/>
        </a:prstGeom>
      </cdr:spPr>
      <cdr:txBody>
        <a:bodyPr xmlns:a="http://schemas.openxmlformats.org/drawingml/2006/main" vert="horz" lIns="91440" tIns="45720" rIns="91440" bIns="45720" rtlCol="0">
          <a:noAutofit/>
        </a:bodyPr>
        <a:lstStyle xmlns:a="http://schemas.openxmlformats.org/drawingml/2006/main">
          <a:lvl1pPr marL="457200" indent="-457200" algn="l" defTabSz="914400" rtl="0" eaLnBrk="1" latinLnBrk="0" hangingPunct="1">
            <a:lnSpc>
              <a:spcPct val="90000"/>
            </a:lnSpc>
            <a:spcBef>
              <a:spcPts val="1000"/>
            </a:spcBef>
            <a:buClr>
              <a:srgbClr val="FFC000"/>
            </a:buClr>
            <a:buFont typeface="Wingdings" pitchFamily="2" charset="2"/>
            <a:buChar char="p"/>
            <a:defRPr sz="2800" kern="1200">
              <a:solidFill>
                <a:schemeClr val="tx1"/>
              </a:solidFill>
              <a:latin typeface="+mn-lt"/>
              <a:ea typeface="+mn-ea"/>
              <a:cs typeface="+mn-cs"/>
            </a:defRPr>
          </a:lvl1pPr>
          <a:lvl2pPr marL="742950" indent="-285750" algn="l" defTabSz="914400" rtl="0" eaLnBrk="1" latinLnBrk="0" hangingPunct="1">
            <a:lnSpc>
              <a:spcPct val="90000"/>
            </a:lnSpc>
            <a:spcBef>
              <a:spcPts val="500"/>
            </a:spcBef>
            <a:buFontTx/>
            <a:buBlip>
              <a:blip xmlns:r="http://schemas.openxmlformats.org/officeDocument/2006/relationships" r:embed="rId1"/>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Ø"/>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xmlns:a="http://schemas.openxmlformats.org/drawingml/2006/main">
          <a:r>
            <a:rPr kumimoji="1" lang="zh-CN" altLang="en-US" sz="2000" dirty="0">
              <a:latin typeface="SimSun" panose="02010600030101010101" pitchFamily="2" charset="-122"/>
              <a:ea typeface="SimSun" panose="02010600030101010101" pitchFamily="2" charset="-122"/>
            </a:rPr>
            <a:t>支持多线程爬虫，充分利用</a:t>
          </a:r>
          <a:r>
            <a:rPr kumimoji="1" lang="en-US" altLang="zh-CN" sz="2000" dirty="0" err="1">
              <a:latin typeface="Times New Roman" panose="02020603050405020304" pitchFamily="18" charset="0"/>
              <a:ea typeface="SimSun" panose="02010600030101010101" pitchFamily="2" charset="-122"/>
              <a:cs typeface="Times New Roman" panose="02020603050405020304" pitchFamily="18" charset="0"/>
            </a:rPr>
            <a:t>cpu</a:t>
          </a:r>
          <a:r>
            <a:rPr kumimoji="1" lang="zh-CN" altLang="en-US" sz="2000" dirty="0">
              <a:latin typeface="SimSun" panose="02010600030101010101" pitchFamily="2" charset="-122"/>
              <a:ea typeface="SimSun" panose="02010600030101010101" pitchFamily="2" charset="-122"/>
            </a:rPr>
            <a:t>资源</a:t>
          </a:r>
          <a:endParaRPr kumimoji="1" lang="en-US" altLang="zh-CN" sz="2000" dirty="0">
            <a:latin typeface="SimSun" panose="02010600030101010101" pitchFamily="2" charset="-122"/>
            <a:ea typeface="SimSun" panose="02010600030101010101" pitchFamily="2" charset="-122"/>
          </a:endParaRPr>
        </a:p>
        <a:p xmlns:a="http://schemas.openxmlformats.org/drawingml/2006/main">
          <a:endParaRPr kumimoji="1" lang="en-US" altLang="zh-CN" sz="2000" dirty="0">
            <a:latin typeface="SimSun" panose="02010600030101010101" pitchFamily="2" charset="-122"/>
            <a:ea typeface="SimSun" panose="02010600030101010101" pitchFamily="2" charset="-122"/>
          </a:endParaRPr>
        </a:p>
        <a:p xmlns:a="http://schemas.openxmlformats.org/drawingml/2006/main">
          <a:r>
            <a:rPr kumimoji="1" lang="zh-CN" altLang="en-US" sz="2000" dirty="0">
              <a:latin typeface="SimSun" panose="02010600030101010101" pitchFamily="2" charset="-122"/>
              <a:ea typeface="SimSun" panose="02010600030101010101" pitchFamily="2" charset="-122"/>
            </a:rPr>
            <a:t>性能稳定，支持爬虫的断点保存</a:t>
          </a:r>
          <a:endParaRPr kumimoji="1" lang="en-US" altLang="zh-CN" sz="2000" dirty="0">
            <a:latin typeface="SimSun" panose="02010600030101010101" pitchFamily="2" charset="-122"/>
            <a:ea typeface="SimSun" panose="02010600030101010101" pitchFamily="2" charset="-122"/>
          </a:endParaRPr>
        </a:p>
        <a:p xmlns:a="http://schemas.openxmlformats.org/drawingml/2006/main">
          <a:endParaRPr kumimoji="1" lang="en-US" altLang="zh-CN" sz="2000" dirty="0">
            <a:latin typeface="SimSun" panose="02010600030101010101" pitchFamily="2" charset="-122"/>
            <a:ea typeface="SimSun" panose="02010600030101010101" pitchFamily="2" charset="-122"/>
          </a:endParaRPr>
        </a:p>
        <a:p xmlns:a="http://schemas.openxmlformats.org/drawingml/2006/main">
          <a:r>
            <a:rPr kumimoji="1" lang="zh-CN" altLang="en-US" sz="2000" dirty="0">
              <a:latin typeface="SimSun" panose="02010600030101010101" pitchFamily="2" charset="-122"/>
              <a:ea typeface="SimSun" panose="02010600030101010101" pitchFamily="2" charset="-122"/>
            </a:rPr>
            <a:t>支持分布式爬虫，能够在服务器集群上多机并行爬取</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思源黑体 CN Medium" panose="020B06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Medium" panose="020B0600000000000000" pitchFamily="34" charset="-122"/>
              </a:rPr>
              <a:t>2020/9/9</a:t>
            </a:fld>
            <a:endParaRPr lang="zh-CN" altLang="en-US" dirty="0">
              <a:latin typeface="思源黑体 CN Medium" panose="020B06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思源黑体 CN Medium" panose="020B06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Medium" panose="020B0600000000000000" pitchFamily="34" charset="-122"/>
              </a:rPr>
              <a:t>‹#›</a:t>
            </a:fld>
            <a:endParaRPr lang="zh-CN" altLang="en-US" dirty="0">
              <a:latin typeface="思源黑体 CN Medium" panose="020B0600000000000000" pitchFamily="34" charset="-122"/>
            </a:endParaRPr>
          </a:p>
        </p:txBody>
      </p:sp>
    </p:spTree>
    <p:extLst>
      <p:ext uri="{BB962C8B-B14F-4D97-AF65-F5344CB8AC3E}">
        <p14:creationId xmlns:p14="http://schemas.microsoft.com/office/powerpoint/2010/main" val="2742068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Light" panose="020B0300000000000000" pitchFamily="34" charset="-122"/>
                <a:ea typeface="思源黑体 CN Light" panose="020B0300000000000000" pitchFamily="34" charset="-122"/>
                <a:cs typeface="思源黑体 CN Light" panose="020B03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Light" panose="020B0300000000000000" pitchFamily="34" charset="-122"/>
                <a:ea typeface="思源黑体 CN Light" panose="020B0300000000000000" pitchFamily="34" charset="-122"/>
                <a:cs typeface="思源黑体 CN Light" panose="020B0300000000000000" pitchFamily="34" charset="-122"/>
              </a:defRPr>
            </a:lvl1pPr>
          </a:lstStyle>
          <a:p>
            <a:fld id="{88F77A14-4B9F-484E-BB96-25E026B1495A}" type="datetimeFigureOut">
              <a:rPr lang="zh-CN" altLang="en-US" smtClean="0"/>
              <a:t>2020/9/6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Light" panose="020B0300000000000000" pitchFamily="34" charset="-122"/>
                <a:ea typeface="思源黑体 CN Light" panose="020B0300000000000000" pitchFamily="34" charset="-122"/>
                <a:cs typeface="思源黑体 CN Light" panose="020B03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Light" panose="020B0300000000000000" pitchFamily="34" charset="-122"/>
                <a:ea typeface="思源黑体 CN Light" panose="020B0300000000000000" pitchFamily="34" charset="-122"/>
                <a:cs typeface="思源黑体 CN Light" panose="020B0300000000000000" pitchFamily="34" charset="-122"/>
              </a:defRPr>
            </a:lvl1pPr>
          </a:lstStyle>
          <a:p>
            <a:fld id="{6C7747CF-357F-4115-ABF1-7479AE06C662}" type="slidenum">
              <a:rPr lang="zh-CN" altLang="en-US" smtClean="0"/>
              <a:t>‹#›</a:t>
            </a:fld>
            <a:endParaRPr lang="zh-CN" altLang="en-US"/>
          </a:p>
        </p:txBody>
      </p:sp>
    </p:spTree>
    <p:extLst>
      <p:ext uri="{BB962C8B-B14F-4D97-AF65-F5344CB8AC3E}">
        <p14:creationId xmlns:p14="http://schemas.microsoft.com/office/powerpoint/2010/main" val="3982832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defRPr>
    </a:lvl1pPr>
    <a:lvl2pPr marL="4572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defRPr>
    </a:lvl2pPr>
    <a:lvl3pPr marL="9144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defRPr>
    </a:lvl3pPr>
    <a:lvl4pPr marL="13716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defRPr>
    </a:lvl4pPr>
    <a:lvl5pPr marL="18288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7747CF-357F-4115-ABF1-7479AE06C662}" type="slidenum">
              <a:rPr lang="zh-CN" altLang="en-US" smtClean="0"/>
              <a:t>1</a:t>
            </a:fld>
            <a:endParaRPr lang="zh-CN" altLang="en-US"/>
          </a:p>
        </p:txBody>
      </p:sp>
    </p:spTree>
    <p:extLst>
      <p:ext uri="{BB962C8B-B14F-4D97-AF65-F5344CB8AC3E}">
        <p14:creationId xmlns:p14="http://schemas.microsoft.com/office/powerpoint/2010/main" val="1742788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420E4F-5226-43D9-9294-42A7917BCD1F}" type="slidenum">
              <a:rPr lang="zh-CN" altLang="en-US" smtClean="0"/>
              <a:t>33</a:t>
            </a:fld>
            <a:endParaRPr lang="zh-CN" altLang="en-US"/>
          </a:p>
        </p:txBody>
      </p:sp>
    </p:spTree>
    <p:extLst>
      <p:ext uri="{BB962C8B-B14F-4D97-AF65-F5344CB8AC3E}">
        <p14:creationId xmlns:p14="http://schemas.microsoft.com/office/powerpoint/2010/main" val="126513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实体消歧</a:t>
            </a:r>
            <a:r>
              <a:rPr lang="en-US" dirty="0"/>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命名实体的歧义指的是一个实体指称项可对应到多个真实世界实体。例如</a:t>
            </a:r>
            <a:r>
              <a:rPr lang="fr-FR" altLang="zh-CN" sz="1200" b="1"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Michael Jordan</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可以表示篮球运动员，也可以表示计算机科学家，或者其他实体。确定一个实体指称项所指向的真实世界实体，这就是命名实体消歧。</a:t>
            </a:r>
            <a:endPar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共指消解：指代是一种常见的语言现象，广泛存在于自然语言的各种表达中。一般情况下，指代分为 </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2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种：回指</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也称指示性指代</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和共指</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也称同指</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。回指是指当前的照应语与上文出现的词、短语或句子</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句群</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存在密切的语义关联性，指代依存于上下文语义中，在不同的语言环境中可能指代不同的实体， 具有非对称性和非传递性；共指主要是指 </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2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个名词</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包括代名词、名词短语</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指向真实世界中的同一参照体，这种指代脱离上下文仍然成立。</a:t>
            </a:r>
          </a:p>
        </p:txBody>
      </p:sp>
      <p:sp>
        <p:nvSpPr>
          <p:cNvPr id="4" name="灯片编号占位符 3"/>
          <p:cNvSpPr>
            <a:spLocks noGrp="1"/>
          </p:cNvSpPr>
          <p:nvPr>
            <p:ph type="sldNum" sz="quarter" idx="5"/>
          </p:nvPr>
        </p:nvSpPr>
        <p:spPr/>
        <p:txBody>
          <a:bodyPr/>
          <a:lstStyle/>
          <a:p>
            <a:fld id="{6C7747CF-357F-4115-ABF1-7479AE06C662}" type="slidenum">
              <a:rPr lang="zh-CN" altLang="en-US" smtClean="0"/>
              <a:t>34</a:t>
            </a:fld>
            <a:endParaRPr lang="zh-CN" altLang="en-US"/>
          </a:p>
        </p:txBody>
      </p:sp>
    </p:spTree>
    <p:extLst>
      <p:ext uri="{BB962C8B-B14F-4D97-AF65-F5344CB8AC3E}">
        <p14:creationId xmlns:p14="http://schemas.microsoft.com/office/powerpoint/2010/main" val="161538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420E4F-5226-43D9-9294-42A7917BCD1F}" type="slidenum">
              <a:rPr lang="zh-CN" altLang="en-US" smtClean="0"/>
              <a:t>35</a:t>
            </a:fld>
            <a:endParaRPr lang="zh-CN" altLang="en-US"/>
          </a:p>
        </p:txBody>
      </p:sp>
    </p:spTree>
    <p:extLst>
      <p:ext uri="{BB962C8B-B14F-4D97-AF65-F5344CB8AC3E}">
        <p14:creationId xmlns:p14="http://schemas.microsoft.com/office/powerpoint/2010/main" val="1243141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本体定义</a:t>
            </a:r>
            <a:r>
              <a:rPr lang="fr-FR"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本体是用于描述一个领域的术语集合，其组织结构是层次结构化的，可以作为一个知识库的骨架和基础。</a:t>
            </a:r>
            <a:endPar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r>
              <a:rPr lang="zh-CN" altLang="en-US" sz="1200" b="1"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本体构成</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：五元素（建模元语）①类（</a:t>
            </a:r>
            <a:r>
              <a:rPr lang="fr-FR"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Classes</a:t>
            </a:r>
            <a:r>
              <a:rPr lang="zh-CN" altLang="fr-FR"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或概念（</a:t>
            </a:r>
            <a:r>
              <a:rPr lang="fr-FR"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Concepts</a:t>
            </a:r>
            <a:r>
              <a:rPr lang="zh-CN" altLang="fr-FR"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）；②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关系（</a:t>
            </a:r>
            <a:r>
              <a:rPr lang="fr-FR"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Relations</a:t>
            </a:r>
            <a:r>
              <a:rPr lang="zh-CN" altLang="fr-FR"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）；③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函数（</a:t>
            </a:r>
            <a:r>
              <a:rPr lang="fr-FR" altLang="zh-CN" sz="1200" b="0" i="0" u="none" strike="noStrike" kern="1200" dirty="0" err="1">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Functions</a:t>
            </a:r>
            <a:r>
              <a:rPr lang="zh-CN" altLang="fr-FR"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）；④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公理（</a:t>
            </a:r>
            <a:r>
              <a:rPr lang="fr-FR" altLang="zh-CN" sz="1200" b="0" i="0" u="none" strike="noStrike" kern="1200" dirty="0" err="1">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Axioms</a:t>
            </a:r>
            <a:r>
              <a:rPr lang="zh-CN" altLang="fr-FR"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）；⑤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实例（</a:t>
            </a:r>
            <a:r>
              <a:rPr lang="fr-FR"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Instances</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endPar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endPar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br>
              <a:rPr lang="zh-CN" altLang="en-US" dirty="0"/>
            </a:br>
            <a:endParaRPr lang="en-US" dirty="0"/>
          </a:p>
        </p:txBody>
      </p:sp>
      <p:sp>
        <p:nvSpPr>
          <p:cNvPr id="4" name="灯片编号占位符 3"/>
          <p:cNvSpPr>
            <a:spLocks noGrp="1"/>
          </p:cNvSpPr>
          <p:nvPr>
            <p:ph type="sldNum" sz="quarter" idx="5"/>
          </p:nvPr>
        </p:nvSpPr>
        <p:spPr/>
        <p:txBody>
          <a:bodyPr/>
          <a:lstStyle/>
          <a:p>
            <a:fld id="{6C7747CF-357F-4115-ABF1-7479AE06C662}" type="slidenum">
              <a:rPr lang="zh-CN" altLang="en-US" smtClean="0"/>
              <a:t>36</a:t>
            </a:fld>
            <a:endParaRPr lang="zh-CN" altLang="en-US"/>
          </a:p>
        </p:txBody>
      </p:sp>
    </p:spTree>
    <p:extLst>
      <p:ext uri="{BB962C8B-B14F-4D97-AF65-F5344CB8AC3E}">
        <p14:creationId xmlns:p14="http://schemas.microsoft.com/office/powerpoint/2010/main" val="3075921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t>40</a:t>
            </a:fld>
            <a:endParaRPr lang="zh-CN" altLang="en-US"/>
          </a:p>
        </p:txBody>
      </p:sp>
    </p:spTree>
    <p:extLst>
      <p:ext uri="{BB962C8B-B14F-4D97-AF65-F5344CB8AC3E}">
        <p14:creationId xmlns:p14="http://schemas.microsoft.com/office/powerpoint/2010/main" val="62704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7747CF-357F-4115-ABF1-7479AE06C662}" type="slidenum">
              <a:rPr lang="zh-CN" altLang="en-US" smtClean="0"/>
              <a:t>46</a:t>
            </a:fld>
            <a:endParaRPr lang="zh-CN" altLang="en-US"/>
          </a:p>
        </p:txBody>
      </p:sp>
    </p:spTree>
    <p:extLst>
      <p:ext uri="{BB962C8B-B14F-4D97-AF65-F5344CB8AC3E}">
        <p14:creationId xmlns:p14="http://schemas.microsoft.com/office/powerpoint/2010/main" val="255002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6C7747CF-357F-4115-ABF1-7479AE06C662}" type="slidenum">
              <a:rPr lang="zh-CN" altLang="en-US" smtClean="0"/>
              <a:t>3</a:t>
            </a:fld>
            <a:endParaRPr lang="zh-CN" altLang="en-US"/>
          </a:p>
        </p:txBody>
      </p:sp>
    </p:spTree>
    <p:extLst>
      <p:ext uri="{BB962C8B-B14F-4D97-AF65-F5344CB8AC3E}">
        <p14:creationId xmlns:p14="http://schemas.microsoft.com/office/powerpoint/2010/main" val="3547633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7747CF-357F-4115-ABF1-7479AE06C662}" type="slidenum">
              <a:rPr lang="zh-CN" altLang="en-US" smtClean="0"/>
              <a:t>4</a:t>
            </a:fld>
            <a:endParaRPr lang="zh-CN" altLang="en-US"/>
          </a:p>
        </p:txBody>
      </p:sp>
    </p:spTree>
    <p:extLst>
      <p:ext uri="{BB962C8B-B14F-4D97-AF65-F5344CB8AC3E}">
        <p14:creationId xmlns:p14="http://schemas.microsoft.com/office/powerpoint/2010/main" val="252369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t>6</a:t>
            </a:fld>
            <a:endParaRPr lang="zh-CN" altLang="en-US"/>
          </a:p>
        </p:txBody>
      </p:sp>
    </p:spTree>
    <p:extLst>
      <p:ext uri="{BB962C8B-B14F-4D97-AF65-F5344CB8AC3E}">
        <p14:creationId xmlns:p14="http://schemas.microsoft.com/office/powerpoint/2010/main" val="379046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t>7</a:t>
            </a:fld>
            <a:endParaRPr lang="zh-CN" altLang="en-US"/>
          </a:p>
        </p:txBody>
      </p:sp>
    </p:spTree>
    <p:extLst>
      <p:ext uri="{BB962C8B-B14F-4D97-AF65-F5344CB8AC3E}">
        <p14:creationId xmlns:p14="http://schemas.microsoft.com/office/powerpoint/2010/main" val="677349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420E4F-5226-43D9-9294-42A7917BCD1F}" type="slidenum">
              <a:rPr lang="zh-CN" altLang="en-US" smtClean="0"/>
              <a:t>8</a:t>
            </a:fld>
            <a:endParaRPr lang="zh-CN" altLang="en-US"/>
          </a:p>
        </p:txBody>
      </p:sp>
    </p:spTree>
    <p:extLst>
      <p:ext uri="{BB962C8B-B14F-4D97-AF65-F5344CB8AC3E}">
        <p14:creationId xmlns:p14="http://schemas.microsoft.com/office/powerpoint/2010/main" val="79303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t>9</a:t>
            </a:fld>
            <a:endParaRPr lang="zh-CN" altLang="en-US"/>
          </a:p>
        </p:txBody>
      </p:sp>
    </p:spTree>
    <p:extLst>
      <p:ext uri="{BB962C8B-B14F-4D97-AF65-F5344CB8AC3E}">
        <p14:creationId xmlns:p14="http://schemas.microsoft.com/office/powerpoint/2010/main" val="2272670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420E4F-5226-43D9-9294-42A7917BCD1F}" type="slidenum">
              <a:rPr lang="zh-CN" altLang="en-US" smtClean="0"/>
              <a:t>10</a:t>
            </a:fld>
            <a:endParaRPr lang="zh-CN" altLang="en-US"/>
          </a:p>
        </p:txBody>
      </p:sp>
    </p:spTree>
    <p:extLst>
      <p:ext uri="{BB962C8B-B14F-4D97-AF65-F5344CB8AC3E}">
        <p14:creationId xmlns:p14="http://schemas.microsoft.com/office/powerpoint/2010/main" val="1882180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t>12</a:t>
            </a:fld>
            <a:endParaRPr lang="zh-CN" altLang="en-US"/>
          </a:p>
        </p:txBody>
      </p:sp>
    </p:spTree>
    <p:extLst>
      <p:ext uri="{BB962C8B-B14F-4D97-AF65-F5344CB8AC3E}">
        <p14:creationId xmlns:p14="http://schemas.microsoft.com/office/powerpoint/2010/main" val="554094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37579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80306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35453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Tree>
    <p:extLst>
      <p:ext uri="{BB962C8B-B14F-4D97-AF65-F5344CB8AC3E}">
        <p14:creationId xmlns:p14="http://schemas.microsoft.com/office/powerpoint/2010/main" val="188117664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06194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8" r:id="rId3"/>
    <p:sldLayoutId id="2147483673" r:id="rId4"/>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tiff"/><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png"/><Relationship Id="rId5" Type="http://schemas.openxmlformats.org/officeDocument/2006/relationships/tags" Target="../tags/tag11.xml"/><Relationship Id="rId10" Type="http://schemas.openxmlformats.org/officeDocument/2006/relationships/slideLayout" Target="../slideLayouts/slideLayout2.xml"/><Relationship Id="rId4" Type="http://schemas.openxmlformats.org/officeDocument/2006/relationships/tags" Target="../tags/tag10.xml"/><Relationship Id="rId9" Type="http://schemas.openxmlformats.org/officeDocument/2006/relationships/tags" Target="../tags/tag1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tiff"/><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tiff"/><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30.tiff"/></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31.tif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33.tiff"/><Relationship Id="rId5" Type="http://schemas.openxmlformats.org/officeDocument/2006/relationships/image" Target="../media/image32.jpg"/><Relationship Id="rId4"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35.tiff"/></Relationships>
</file>

<file path=ppt/slides/_rels/slide44.xml.rels><?xml version="1.0" encoding="UTF-8" standalone="yes"?>
<Relationships xmlns="http://schemas.openxmlformats.org/package/2006/relationships"><Relationship Id="rId8" Type="http://schemas.openxmlformats.org/officeDocument/2006/relationships/hyperlink" Target="https://www.w3cschool.cn/neo4j/neo4j_data_model.html" TargetMode="External"/><Relationship Id="rId3" Type="http://schemas.openxmlformats.org/officeDocument/2006/relationships/hyperlink" Target="https://www.jiqizhixin.com/graph/technologies/6e896233-3f15-47a4-9b2e-479d7cc5478b" TargetMode="External"/><Relationship Id="rId7" Type="http://schemas.openxmlformats.org/officeDocument/2006/relationships/hyperlink" Target="https://neo4j.com/" TargetMode="External"/><Relationship Id="rId2" Type="http://schemas.openxmlformats.org/officeDocument/2006/relationships/hyperlink" Target="https://www.secrss.com/articles/16641" TargetMode="External"/><Relationship Id="rId1" Type="http://schemas.openxmlformats.org/officeDocument/2006/relationships/slideLayout" Target="../slideLayouts/slideLayout4.xml"/><Relationship Id="rId6" Type="http://schemas.openxmlformats.org/officeDocument/2006/relationships/hyperlink" Target="https://rilzob.com/2019/04/01/&#20851;&#31995;&#25277;&#21462;&#32508;&#36848;/" TargetMode="External"/><Relationship Id="rId5" Type="http://schemas.openxmlformats.org/officeDocument/2006/relationships/hyperlink" Target="https://www.jiqizhixin.com/articles/2018-08-31-2" TargetMode="External"/><Relationship Id="rId4" Type="http://schemas.openxmlformats.org/officeDocument/2006/relationships/hyperlink" Target="https://www.anquanke.com/post/id/149122" TargetMode="External"/><Relationship Id="rId9" Type="http://schemas.openxmlformats.org/officeDocument/2006/relationships/hyperlink" Target="https://github.com/qq547276542/Agriculture_KnowledgeGraph"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blog.csdn.net/u013272948/java/article/details/82767185" TargetMode="External"/><Relationship Id="rId2" Type="http://schemas.openxmlformats.org/officeDocument/2006/relationships/hyperlink" Target="https://www.jianshu.com/p/5112cd43abd2"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9.xml"/><Relationship Id="rId7" Type="http://schemas.openxmlformats.org/officeDocument/2006/relationships/image" Target="../media/image2.jp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tags" Target="../tags/tag6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9.tiff"/><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2.xml"/><Relationship Id="rId7" Type="http://schemas.openxmlformats.org/officeDocument/2006/relationships/image" Target="../media/image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12.tiff"/><Relationship Id="rId5"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7949" y="0"/>
            <a:ext cx="4909493" cy="6858000"/>
          </a:xfrm>
          <a:prstGeom prst="rect">
            <a:avLst/>
          </a:prstGeom>
        </p:spPr>
      </p:pic>
      <p:sp>
        <p:nvSpPr>
          <p:cNvPr id="9" name="PA-平行四边形 8"/>
          <p:cNvSpPr/>
          <p:nvPr>
            <p:custDataLst>
              <p:tags r:id="rId1"/>
            </p:custDataLst>
          </p:nvPr>
        </p:nvSpPr>
        <p:spPr>
          <a:xfrm>
            <a:off x="7206546" y="-32085"/>
            <a:ext cx="1916154" cy="6922170"/>
          </a:xfrm>
          <a:prstGeom prst="parallelogram">
            <a:avLst>
              <a:gd name="adj" fmla="val 64066"/>
            </a:avLst>
          </a:prstGeom>
          <a:gradFill flip="none" rotWithShape="1">
            <a:gsLst>
              <a:gs pos="0">
                <a:srgbClr val="186087"/>
              </a:gs>
              <a:gs pos="86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0" name="PA-矩形 2"/>
          <p:cNvSpPr/>
          <p:nvPr>
            <p:custDataLst>
              <p:tags r:id="rId2"/>
            </p:custDataLst>
          </p:nvPr>
        </p:nvSpPr>
        <p:spPr>
          <a:xfrm>
            <a:off x="1534214" y="2587016"/>
            <a:ext cx="5143183" cy="1200329"/>
          </a:xfrm>
          <a:prstGeom prst="rect">
            <a:avLst/>
          </a:prstGeom>
        </p:spPr>
        <p:txBody>
          <a:bodyPr wrap="square">
            <a:spAutoFit/>
            <a:scene3d>
              <a:camera prst="orthographicFront"/>
              <a:lightRig rig="threePt" dir="t"/>
            </a:scene3d>
            <a:sp3d contourW="12700"/>
          </a:bodyPr>
          <a:lstStyle/>
          <a:p>
            <a:pPr algn="ctr"/>
            <a:r>
              <a:rPr lang="en-US" altLang="zh-CN" sz="3600" b="1" dirty="0" err="1">
                <a:latin typeface="SimSun" panose="02010600030101010101" pitchFamily="2" charset="-122"/>
                <a:ea typeface="SimSun" panose="02010600030101010101" pitchFamily="2" charset="-122"/>
              </a:rPr>
              <a:t>漏洞检索-知识图谱系统</a:t>
            </a:r>
            <a:endParaRPr lang="en-US" altLang="zh-CN" sz="3600" b="1" dirty="0">
              <a:latin typeface="SimSun" panose="02010600030101010101" pitchFamily="2" charset="-122"/>
              <a:ea typeface="SimSun" panose="02010600030101010101" pitchFamily="2" charset="-122"/>
            </a:endParaRPr>
          </a:p>
          <a:p>
            <a:pPr algn="ctr"/>
            <a:r>
              <a:rPr lang="zh-CN" altLang="en-US" sz="3600" b="1" spc="600" dirty="0">
                <a:latin typeface="SimSun" panose="02010600030101010101" pitchFamily="2" charset="-122"/>
                <a:ea typeface="SimSun" panose="02010600030101010101" pitchFamily="2" charset="-122"/>
                <a:cs typeface="思源黑体 CN Light" panose="020B0300000000000000" pitchFamily="34" charset="-122"/>
              </a:rPr>
              <a:t>项目介绍</a:t>
            </a:r>
          </a:p>
        </p:txBody>
      </p:sp>
      <p:sp>
        <p:nvSpPr>
          <p:cNvPr id="12" name="PA-任意多边形 18"/>
          <p:cNvSpPr/>
          <p:nvPr>
            <p:custDataLst>
              <p:tags r:id="rId3"/>
            </p:custDataLst>
          </p:nvPr>
        </p:nvSpPr>
        <p:spPr>
          <a:xfrm>
            <a:off x="705055"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3" name="PA-任意多边形 20"/>
          <p:cNvSpPr/>
          <p:nvPr>
            <p:custDataLst>
              <p:tags r:id="rId4"/>
            </p:custDataLst>
          </p:nvPr>
        </p:nvSpPr>
        <p:spPr>
          <a:xfrm>
            <a:off x="405046"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7" name="PA-圆角矩形 16"/>
          <p:cNvSpPr/>
          <p:nvPr>
            <p:custDataLst>
              <p:tags r:id="rId5"/>
            </p:custDataLst>
          </p:nvPr>
        </p:nvSpPr>
        <p:spPr>
          <a:xfrm>
            <a:off x="1534214" y="3992322"/>
            <a:ext cx="4842523" cy="1200329"/>
          </a:xfrm>
          <a:prstGeom prst="roundRect">
            <a:avLst>
              <a:gd name="adj" fmla="val 50000"/>
            </a:avLst>
          </a:prstGeom>
          <a:solidFill>
            <a:srgbClr val="186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rPr>
              <a:t>熊菲</a:t>
            </a:r>
            <a:r>
              <a:rPr lang="en-US" altLang="zh-CN"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rPr>
              <a:t>导师</a:t>
            </a:r>
            <a:r>
              <a:rPr lang="en-US" altLang="zh-CN"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rPr>
              <a:t>)</a:t>
            </a:r>
          </a:p>
          <a:p>
            <a:pPr algn="ctr"/>
            <a:r>
              <a:rPr lang="zh-CN" altLang="en-US"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rPr>
              <a:t>祝颢睿，周扬，常艺茹</a:t>
            </a:r>
            <a:endParaRPr lang="en-US" altLang="zh-CN"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pPr algn="ctr"/>
            <a:endParaRPr lang="zh-CN" altLang="en-US"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5" name="直角三角形 4"/>
          <p:cNvSpPr/>
          <p:nvPr/>
        </p:nvSpPr>
        <p:spPr>
          <a:xfrm flipV="1">
            <a:off x="7206546" y="0"/>
            <a:ext cx="1362962" cy="667717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11804" y="1087189"/>
            <a:ext cx="1388841" cy="11064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a:extLst>
              <a:ext uri="{FF2B5EF4-FFF2-40B4-BE49-F238E27FC236}">
                <a16:creationId xmlns:a16="http://schemas.microsoft.com/office/drawing/2014/main" id="{42FEDCB3-5B03-476F-B81C-E04F7E28E90D}"/>
              </a:ext>
            </a:extLst>
          </p:cNvPr>
          <p:cNvSpPr/>
          <p:nvPr/>
        </p:nvSpPr>
        <p:spPr>
          <a:xfrm>
            <a:off x="3663485" y="4390517"/>
            <a:ext cx="1625453" cy="162545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1" name="图片 30">
            <a:extLst>
              <a:ext uri="{FF2B5EF4-FFF2-40B4-BE49-F238E27FC236}">
                <a16:creationId xmlns:a16="http://schemas.microsoft.com/office/drawing/2014/main" id="{2FE9548F-DDF6-4C7B-BDC6-69954C6D111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5047" y="-1168759"/>
            <a:ext cx="6096012" cy="6096012"/>
          </a:xfrm>
          <a:prstGeom prst="rect">
            <a:avLst/>
          </a:prstGeom>
        </p:spPr>
      </p:pic>
      <p:sp>
        <p:nvSpPr>
          <p:cNvPr id="34" name="椭圆 33">
            <a:extLst>
              <a:ext uri="{FF2B5EF4-FFF2-40B4-BE49-F238E27FC236}">
                <a16:creationId xmlns:a16="http://schemas.microsoft.com/office/drawing/2014/main" id="{893A161B-4813-4D90-9A78-C087B74A82AC}"/>
              </a:ext>
            </a:extLst>
          </p:cNvPr>
          <p:cNvSpPr/>
          <p:nvPr/>
        </p:nvSpPr>
        <p:spPr>
          <a:xfrm>
            <a:off x="0" y="5821316"/>
            <a:ext cx="765023" cy="76502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
        <p:nvSpPr>
          <p:cNvPr id="4" name="文本框 3">
            <a:extLst>
              <a:ext uri="{FF2B5EF4-FFF2-40B4-BE49-F238E27FC236}">
                <a16:creationId xmlns:a16="http://schemas.microsoft.com/office/drawing/2014/main" id="{E78874F8-3EB7-4642-9BEC-026E8D5B6AF5}"/>
              </a:ext>
            </a:extLst>
          </p:cNvPr>
          <p:cNvSpPr txBox="1"/>
          <p:nvPr/>
        </p:nvSpPr>
        <p:spPr>
          <a:xfrm>
            <a:off x="345215" y="1374463"/>
            <a:ext cx="5545750" cy="4555093"/>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构建知识图谱</a:t>
            </a:r>
            <a:endParaRPr lang="en-US" altLang="zh-CN" sz="2800" b="1" dirty="0">
              <a:latin typeface="SimSun" panose="02010600030101010101" pitchFamily="2" charset="-122"/>
              <a:ea typeface="SimSun" panose="02010600030101010101" pitchFamily="2" charset="-122"/>
            </a:endParaRPr>
          </a:p>
          <a:p>
            <a:r>
              <a:rPr lang="zh-CN" altLang="en-US" sz="2800" dirty="0">
                <a:latin typeface="SimSun" panose="02010600030101010101" pitchFamily="2" charset="-122"/>
                <a:ea typeface="SimSun" panose="02010600030101010101" pitchFamily="2" charset="-122"/>
              </a:rPr>
              <a:t>自然语言处理</a:t>
            </a:r>
            <a:r>
              <a:rPr lang="fr-FR" altLang="zh-CN" sz="2800" dirty="0">
                <a:latin typeface="SimSun" panose="02010600030101010101" pitchFamily="2" charset="-122"/>
                <a:ea typeface="SimSun" panose="02010600030101010101" pitchFamily="2" charset="-122"/>
              </a:rPr>
              <a:t>(NLP)</a:t>
            </a:r>
            <a:r>
              <a:rPr lang="zh-CN" altLang="en-US" sz="2800" dirty="0">
                <a:latin typeface="SimSun" panose="02010600030101010101" pitchFamily="2" charset="-122"/>
                <a:ea typeface="SimSun" panose="02010600030101010101" pitchFamily="2" charset="-122"/>
              </a:rPr>
              <a:t>步骤：</a:t>
            </a:r>
            <a:endParaRPr lang="en-US" altLang="zh-CN" sz="2800" dirty="0">
              <a:latin typeface="SimSun" panose="02010600030101010101" pitchFamily="2" charset="-122"/>
              <a:ea typeface="SimSun" panose="02010600030101010101" pitchFamily="2" charset="-122"/>
            </a:endParaRPr>
          </a:p>
          <a:p>
            <a:endParaRPr lang="en-US" altLang="zh-CN"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信息抽取</a:t>
            </a:r>
            <a:r>
              <a:rPr lang="zh-CN" altLang="en-US" dirty="0">
                <a:latin typeface="SimSun" panose="02010600030101010101" pitchFamily="2" charset="-122"/>
                <a:ea typeface="SimSun" panose="02010600030101010101" pitchFamily="2" charset="-122"/>
              </a:rPr>
              <a:t>：从各种类型的数据源中提取出实体、属性以及实体间的相互关系，在此基础上形成本体化的知识表达；</a:t>
            </a:r>
            <a:endParaRPr lang="en-US" altLang="zh-CN" dirty="0">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知识融合</a:t>
            </a:r>
            <a:r>
              <a:rPr lang="zh-CN" altLang="en-US" dirty="0">
                <a:latin typeface="SimSun" panose="02010600030101010101" pitchFamily="2" charset="-122"/>
                <a:ea typeface="SimSun" panose="02010600030101010101" pitchFamily="2" charset="-122"/>
              </a:rPr>
              <a:t>：在获得新知识之后，需要对其进行整合，以消除矛盾和歧义，比如某些实体可能有多种表达，某个特定称谓也许对应于多个不同的实体等；</a:t>
            </a:r>
            <a:endParaRPr lang="en-US" altLang="zh-CN" dirty="0">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知识加工</a:t>
            </a:r>
            <a:r>
              <a:rPr lang="zh-CN" altLang="en-US" dirty="0">
                <a:latin typeface="SimSun" panose="02010600030101010101" pitchFamily="2" charset="-122"/>
                <a:ea typeface="SimSun" panose="02010600030101010101" pitchFamily="2" charset="-122"/>
              </a:rPr>
              <a:t>：对于经过融合的新知识，需要经过质量评估之后（部分需要人工参与甄别），才能将合格的部分加入到知识库中，以确保知识库的质量。</a:t>
            </a:r>
          </a:p>
          <a:p>
            <a:endParaRPr lang="en-US" dirty="0"/>
          </a:p>
        </p:txBody>
      </p:sp>
      <p:pic>
        <p:nvPicPr>
          <p:cNvPr id="5" name="图片 4">
            <a:extLst>
              <a:ext uri="{FF2B5EF4-FFF2-40B4-BE49-F238E27FC236}">
                <a16:creationId xmlns:a16="http://schemas.microsoft.com/office/drawing/2014/main" id="{DA73046F-477B-3445-9BC2-6DFBA34367F1}"/>
              </a:ext>
            </a:extLst>
          </p:cNvPr>
          <p:cNvPicPr>
            <a:picLocks noChangeAspect="1"/>
          </p:cNvPicPr>
          <p:nvPr/>
        </p:nvPicPr>
        <p:blipFill rotWithShape="1">
          <a:blip r:embed="rId5"/>
          <a:srcRect b="9543"/>
          <a:stretch/>
        </p:blipFill>
        <p:spPr>
          <a:xfrm>
            <a:off x="5945961" y="1760723"/>
            <a:ext cx="5957726" cy="39257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968C0D4-6696-44C6-98FE-631A4D3F1135}"/>
              </a:ext>
            </a:extLst>
          </p:cNvPr>
          <p:cNvSpPr/>
          <p:nvPr/>
        </p:nvSpPr>
        <p:spPr>
          <a:xfrm>
            <a:off x="2397690" y="3428999"/>
            <a:ext cx="3160294" cy="284747"/>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 name="图片 2">
            <a:extLst>
              <a:ext uri="{FF2B5EF4-FFF2-40B4-BE49-F238E27FC236}">
                <a16:creationId xmlns:a16="http://schemas.microsoft.com/office/drawing/2014/main" id="{E8C38D8C-A93D-4A0F-8DC1-AE94E7D490CA}"/>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04537"/>
            <a:ext cx="12192000" cy="12192000"/>
          </a:xfrm>
          <a:prstGeom prst="rect">
            <a:avLst/>
          </a:prstGeom>
        </p:spPr>
      </p:pic>
      <p:sp>
        <p:nvSpPr>
          <p:cNvPr id="7" name="文本框 6">
            <a:extLst>
              <a:ext uri="{FF2B5EF4-FFF2-40B4-BE49-F238E27FC236}">
                <a16:creationId xmlns:a16="http://schemas.microsoft.com/office/drawing/2014/main" id="{5CC73467-6D47-49E8-AEF2-865207F716F6}"/>
              </a:ext>
            </a:extLst>
          </p:cNvPr>
          <p:cNvSpPr txBox="1"/>
          <p:nvPr/>
        </p:nvSpPr>
        <p:spPr>
          <a:xfrm>
            <a:off x="2397690" y="3313636"/>
            <a:ext cx="4291866" cy="400110"/>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lumMod val="95000"/>
                    <a:lumOff val="5000"/>
                  </a:schemeClr>
                </a:solidFill>
                <a:latin typeface="思源黑体 CN Medium" panose="020B0600000000000000" pitchFamily="34" charset="-122"/>
                <a:ea typeface="思源黑体 CN Medium" panose="020B0600000000000000" pitchFamily="34" charset="-122"/>
                <a:sym typeface="+mn-lt"/>
              </a:rPr>
              <a:t>系统架构</a:t>
            </a:r>
          </a:p>
        </p:txBody>
      </p:sp>
      <p:sp>
        <p:nvSpPr>
          <p:cNvPr id="10" name="文本框 9">
            <a:extLst>
              <a:ext uri="{FF2B5EF4-FFF2-40B4-BE49-F238E27FC236}">
                <a16:creationId xmlns:a16="http://schemas.microsoft.com/office/drawing/2014/main" id="{51731182-FEA3-409D-B1FD-AC5817E34D56}"/>
              </a:ext>
            </a:extLst>
          </p:cNvPr>
          <p:cNvSpPr txBox="1"/>
          <p:nvPr/>
        </p:nvSpPr>
        <p:spPr>
          <a:xfrm>
            <a:off x="908877" y="1914592"/>
            <a:ext cx="914400" cy="2646878"/>
          </a:xfrm>
          <a:prstGeom prst="rect">
            <a:avLst/>
          </a:prstGeom>
          <a:noFill/>
        </p:spPr>
        <p:txBody>
          <a:bodyPr wrap="square" rtlCol="0">
            <a:spAutoFit/>
          </a:bodyPr>
          <a:lstStyle/>
          <a:p>
            <a:r>
              <a:rPr lang="en-US" altLang="zh-CN"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rPr>
              <a:t>3</a:t>
            </a:r>
            <a:endParaRPr lang="zh-CN" altLang="en-US"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endParaRPr>
          </a:p>
        </p:txBody>
      </p:sp>
      <p:pic>
        <p:nvPicPr>
          <p:cNvPr id="2" name="图片 1">
            <a:extLst>
              <a:ext uri="{FF2B5EF4-FFF2-40B4-BE49-F238E27FC236}">
                <a16:creationId xmlns:a16="http://schemas.microsoft.com/office/drawing/2014/main" id="{FF982C1B-4450-B443-80BF-7D88C7CE6DF0}"/>
              </a:ext>
            </a:extLst>
          </p:cNvPr>
          <p:cNvPicPr>
            <a:picLocks noChangeAspect="1"/>
          </p:cNvPicPr>
          <p:nvPr/>
        </p:nvPicPr>
        <p:blipFill>
          <a:blip r:embed="rId3"/>
          <a:stretch>
            <a:fillRect/>
          </a:stretch>
        </p:blipFill>
        <p:spPr>
          <a:xfrm>
            <a:off x="5516874" y="2057401"/>
            <a:ext cx="6589713" cy="2970902"/>
          </a:xfrm>
          <a:prstGeom prst="rect">
            <a:avLst/>
          </a:prstGeom>
        </p:spPr>
      </p:pic>
      <p:sp>
        <p:nvSpPr>
          <p:cNvPr id="8" name="Content Placeholder 2">
            <a:extLst>
              <a:ext uri="{FF2B5EF4-FFF2-40B4-BE49-F238E27FC236}">
                <a16:creationId xmlns:a16="http://schemas.microsoft.com/office/drawing/2014/main" id="{B3E5E1AB-9658-D947-BEB8-93C0F42F89CA}"/>
              </a:ext>
            </a:extLst>
          </p:cNvPr>
          <p:cNvSpPr txBox="1"/>
          <p:nvPr/>
        </p:nvSpPr>
        <p:spPr>
          <a:xfrm>
            <a:off x="2389063" y="3768254"/>
            <a:ext cx="4291866" cy="645795"/>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zh-CN" altLang="en-US"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rPr>
              <a:t>项目介绍</a:t>
            </a:r>
            <a:endParaRPr lang="en-US" altLang="zh-CN"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endParaRPr>
          </a:p>
        </p:txBody>
      </p:sp>
    </p:spTree>
    <p:extLst>
      <p:ext uri="{BB962C8B-B14F-4D97-AF65-F5344CB8AC3E}">
        <p14:creationId xmlns:p14="http://schemas.microsoft.com/office/powerpoint/2010/main" val="221025100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40EE566-B9FE-49C9-B94C-E25D771EDCF5}"/>
              </a:ext>
            </a:extLst>
          </p:cNvPr>
          <p:cNvSpPr/>
          <p:nvPr/>
        </p:nvSpPr>
        <p:spPr>
          <a:xfrm>
            <a:off x="3561167" y="977635"/>
            <a:ext cx="4375827" cy="1042737"/>
          </a:xfrm>
          <a:prstGeom prst="rect">
            <a:avLst/>
          </a:prstGeom>
          <a:gradFill flip="none" rotWithShape="1">
            <a:gsLst>
              <a:gs pos="0">
                <a:srgbClr val="186087">
                  <a:alpha val="91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1" name="图片 10">
            <a:extLst>
              <a:ext uri="{FF2B5EF4-FFF2-40B4-BE49-F238E27FC236}">
                <a16:creationId xmlns:a16="http://schemas.microsoft.com/office/drawing/2014/main" id="{99C5529A-4410-499A-9EB9-564C1160A379}"/>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041711" y="304585"/>
            <a:ext cx="6096012" cy="6096012"/>
          </a:xfrm>
          <a:prstGeom prst="rect">
            <a:avLst/>
          </a:prstGeom>
        </p:spPr>
      </p:pic>
      <p:sp>
        <p:nvSpPr>
          <p:cNvPr id="3" name="PA-矩形 2"/>
          <p:cNvSpPr/>
          <p:nvPr>
            <p:custDataLst>
              <p:tags r:id="rId1"/>
            </p:custDataLst>
          </p:nvPr>
        </p:nvSpPr>
        <p:spPr>
          <a:xfrm>
            <a:off x="3329117" y="393301"/>
            <a:ext cx="4607877" cy="181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4800" dirty="0">
                <a:solidFill>
                  <a:schemeClr val="tx1">
                    <a:lumMod val="85000"/>
                    <a:lumOff val="15000"/>
                  </a:schemeClr>
                </a:solidFill>
                <a:latin typeface="思源黑体 CN Heavy" panose="020B0A00000000000000" pitchFamily="34" charset="-122"/>
                <a:ea typeface="思源黑体 CN Heavy" panose="020B0A00000000000000" pitchFamily="34" charset="-122"/>
                <a:sym typeface="+mn-lt"/>
              </a:rPr>
              <a:t>信息提取</a:t>
            </a:r>
          </a:p>
        </p:txBody>
      </p:sp>
      <p:sp>
        <p:nvSpPr>
          <p:cNvPr id="9" name="PA-文本框 27"/>
          <p:cNvSpPr txBox="1"/>
          <p:nvPr>
            <p:custDataLst>
              <p:tags r:id="rId2"/>
            </p:custDataLst>
          </p:nvPr>
        </p:nvSpPr>
        <p:spPr>
          <a:xfrm>
            <a:off x="7852773" y="2502567"/>
            <a:ext cx="6487796" cy="523220"/>
          </a:xfrm>
          <a:prstGeom prst="rect">
            <a:avLst/>
          </a:prstGeom>
          <a:noFill/>
        </p:spPr>
        <p:txBody>
          <a:bodyPr wrap="square" rtlCol="0">
            <a:spAutoFit/>
          </a:bodyPr>
          <a:lstStyle/>
          <a:p>
            <a:r>
              <a:rPr lang="zh-CN" altLang="en-US" sz="2800" b="1" spc="300" dirty="0">
                <a:latin typeface="SimSun" panose="02010600030101010101" pitchFamily="2" charset="-122"/>
                <a:ea typeface="SimSun" panose="02010600030101010101" pitchFamily="2" charset="-122"/>
                <a:cs typeface="思源黑体 CN Light" panose="020B0300000000000000" pitchFamily="34" charset="-122"/>
              </a:rPr>
              <a:t>提取方式</a:t>
            </a:r>
            <a:endParaRPr lang="en-US" altLang="zh-CN" sz="2800" b="1" spc="300" dirty="0">
              <a:latin typeface="SimSun" panose="02010600030101010101" pitchFamily="2" charset="-122"/>
              <a:ea typeface="SimSun" panose="02010600030101010101" pitchFamily="2" charset="-122"/>
              <a:cs typeface="思源黑体 CN Light" panose="020B0300000000000000" pitchFamily="34" charset="-122"/>
            </a:endParaRPr>
          </a:p>
        </p:txBody>
      </p:sp>
      <p:sp>
        <p:nvSpPr>
          <p:cNvPr id="10" name="PA-文本框 29"/>
          <p:cNvSpPr txBox="1"/>
          <p:nvPr>
            <p:custDataLst>
              <p:tags r:id="rId3"/>
            </p:custDataLst>
          </p:nvPr>
        </p:nvSpPr>
        <p:spPr>
          <a:xfrm>
            <a:off x="7936994" y="3118212"/>
            <a:ext cx="4200729" cy="1828386"/>
          </a:xfrm>
          <a:prstGeom prst="rect">
            <a:avLst/>
          </a:prstGeom>
          <a:noFill/>
        </p:spPr>
        <p:txBody>
          <a:bodyPr wrap="square" rtlCol="0">
            <a:spAutoFit/>
          </a:bodyPr>
          <a:lstStyle/>
          <a:p>
            <a:pPr>
              <a:lnSpc>
                <a:spcPct val="200000"/>
              </a:lnSpc>
            </a:pPr>
            <a:r>
              <a:rPr lang="en-US" sz="2000" spc="150" dirty="0" err="1">
                <a:latin typeface="SimSun" panose="02010600030101010101" pitchFamily="2" charset="-122"/>
                <a:ea typeface="SimSun" panose="02010600030101010101" pitchFamily="2" charset="-122"/>
                <a:cs typeface="思源黑体 CN Light" panose="020B0300000000000000" pitchFamily="34" charset="-122"/>
              </a:rPr>
              <a:t>采用</a:t>
            </a:r>
            <a:r>
              <a:rPr lang="en-US" sz="2000" spc="150" dirty="0" err="1">
                <a:latin typeface="Times New Roman" panose="02020603050405020304" pitchFamily="18" charset="0"/>
                <a:ea typeface="SimSun" panose="02010600030101010101" pitchFamily="2" charset="-122"/>
                <a:cs typeface="Times New Roman" panose="02020603050405020304" pitchFamily="18" charset="0"/>
              </a:rPr>
              <a:t>Scrapy</a:t>
            </a:r>
            <a:r>
              <a:rPr lang="en-US" sz="2000" spc="150" dirty="0" err="1">
                <a:latin typeface="SimSun" panose="02010600030101010101" pitchFamily="2" charset="-122"/>
                <a:ea typeface="SimSun" panose="02010600030101010101" pitchFamily="2" charset="-122"/>
                <a:cs typeface="思源黑体 CN Light" panose="020B0300000000000000" pitchFamily="34" charset="-122"/>
              </a:rPr>
              <a:t>-分布式爬虫框架</a:t>
            </a:r>
            <a:endParaRPr lang="en-US" sz="2000" spc="150" dirty="0">
              <a:latin typeface="SimSun" panose="02010600030101010101" pitchFamily="2" charset="-122"/>
              <a:ea typeface="SimSun" panose="02010600030101010101" pitchFamily="2" charset="-122"/>
              <a:cs typeface="思源黑体 CN Light" panose="020B0300000000000000" pitchFamily="34" charset="-122"/>
            </a:endParaRPr>
          </a:p>
          <a:p>
            <a:pPr>
              <a:lnSpc>
                <a:spcPct val="200000"/>
              </a:lnSpc>
            </a:pPr>
            <a:r>
              <a:rPr lang="zh-CN" altLang="en-US" sz="2000" dirty="0">
                <a:latin typeface="SimSun" panose="02010600030101010101" pitchFamily="2" charset="-122"/>
                <a:ea typeface="SimSun" panose="02010600030101010101" pitchFamily="2" charset="-122"/>
              </a:rPr>
              <a:t>实体抽取、关系抽取和属性抽取</a:t>
            </a:r>
            <a:endParaRPr lang="en-US" sz="2400" spc="150" dirty="0">
              <a:latin typeface="SimSun" panose="02010600030101010101" pitchFamily="2" charset="-122"/>
              <a:ea typeface="SimSun" panose="02010600030101010101" pitchFamily="2" charset="-122"/>
              <a:cs typeface="思源黑体 CN Light" panose="020B0300000000000000" pitchFamily="34" charset="-122"/>
            </a:endParaRPr>
          </a:p>
          <a:p>
            <a:pPr>
              <a:lnSpc>
                <a:spcPct val="200000"/>
              </a:lnSpc>
            </a:pPr>
            <a:endParaRPr lang="en-US" sz="2000" spc="150" dirty="0">
              <a:latin typeface="SimSun" panose="02010600030101010101" pitchFamily="2" charset="-122"/>
              <a:ea typeface="SimSun" panose="02010600030101010101" pitchFamily="2" charset="-122"/>
              <a:cs typeface="思源黑体 CN Light" panose="020B0300000000000000" pitchFamily="34" charset="-122"/>
            </a:endParaRPr>
          </a:p>
        </p:txBody>
      </p:sp>
      <p:sp>
        <p:nvSpPr>
          <p:cNvPr id="7" name="椭圆 6">
            <a:extLst>
              <a:ext uri="{FF2B5EF4-FFF2-40B4-BE49-F238E27FC236}">
                <a16:creationId xmlns:a16="http://schemas.microsoft.com/office/drawing/2014/main" id="{8035664B-0375-44A0-A7BC-D514EACFF4E5}"/>
              </a:ext>
            </a:extLst>
          </p:cNvPr>
          <p:cNvSpPr/>
          <p:nvPr/>
        </p:nvSpPr>
        <p:spPr>
          <a:xfrm>
            <a:off x="424526" y="4945296"/>
            <a:ext cx="1625453" cy="162545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框 1">
            <a:extLst>
              <a:ext uri="{FF2B5EF4-FFF2-40B4-BE49-F238E27FC236}">
                <a16:creationId xmlns:a16="http://schemas.microsoft.com/office/drawing/2014/main" id="{E3294DD5-1BF1-1942-8698-F01384C76A3C}"/>
              </a:ext>
            </a:extLst>
          </p:cNvPr>
          <p:cNvSpPr txBox="1"/>
          <p:nvPr/>
        </p:nvSpPr>
        <p:spPr>
          <a:xfrm>
            <a:off x="646570" y="2502567"/>
            <a:ext cx="7108319" cy="3600986"/>
          </a:xfrm>
          <a:prstGeom prst="rect">
            <a:avLst/>
          </a:prstGeom>
          <a:noFill/>
        </p:spPr>
        <p:txBody>
          <a:bodyPr wrap="square" rtlCol="0">
            <a:spAutoFit/>
          </a:bodyPr>
          <a:lstStyle/>
          <a:p>
            <a:r>
              <a:rPr lang="zh-CN" altLang="en-US" sz="2800" b="1" dirty="0">
                <a:latin typeface="Times New Roman" panose="02020603050405020304" pitchFamily="18" charset="0"/>
                <a:ea typeface="宋体" panose="02010600030101010101" pitchFamily="2" charset="-122"/>
              </a:rPr>
              <a:t>来源</a:t>
            </a:r>
            <a:endParaRPr lang="en-US" altLang="zh-CN" sz="2800" b="1"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结构化数据</a:t>
            </a:r>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	</a:t>
            </a:r>
            <a:r>
              <a:rPr lang="fr-FR" altLang="zh-CN" sz="2000" dirty="0">
                <a:latin typeface="Times New Roman" panose="02020603050405020304" pitchFamily="18" charset="0"/>
                <a:ea typeface="宋体" panose="02010600030101010101" pitchFamily="2" charset="-122"/>
                <a:cs typeface="Times New Roman" panose="02020603050405020304" pitchFamily="18" charset="0"/>
              </a:rPr>
              <a:t>RDBMS data</a:t>
            </a:r>
          </a:p>
          <a:p>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半结构化数据</a:t>
            </a:r>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百科，</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JSON</a:t>
            </a:r>
            <a:r>
              <a:rPr lang="zh-CN" altLang="en-US" sz="2000" dirty="0">
                <a:latin typeface="Times New Roman" panose="02020603050405020304" pitchFamily="18" charset="0"/>
                <a:ea typeface="宋体" panose="02010600030101010101" pitchFamily="2" charset="-122"/>
              </a:rPr>
              <a:t>，</a:t>
            </a:r>
            <a:r>
              <a:rPr lang="fr-FR" altLang="zh-CN" sz="2000" dirty="0">
                <a:latin typeface="Times New Roman" panose="02020603050405020304" pitchFamily="18" charset="0"/>
                <a:ea typeface="宋体" panose="02010600030101010101" pitchFamily="2" charset="-122"/>
                <a:cs typeface="Times New Roman" panose="02020603050405020304" pitchFamily="18" charset="0"/>
              </a:rPr>
              <a:t>XML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HTML</a:t>
            </a:r>
            <a:r>
              <a:rPr lang="fr-FR"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rPr>
              <a:t>漏洞数据库</a:t>
            </a:r>
            <a:r>
              <a:rPr lang="fr-FR"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漏洞</a:t>
            </a:r>
            <a:r>
              <a:rPr lang="fr-FR" altLang="zh-CN" sz="2000" dirty="0">
                <a:latin typeface="Times New Roman" panose="02020603050405020304" pitchFamily="18" charset="0"/>
                <a:ea typeface="宋体" panose="02010600030101010101" pitchFamily="2" charset="-122"/>
              </a:rPr>
              <a:t>ID</a:t>
            </a:r>
            <a:r>
              <a:rPr lang="zh-CN" altLang="fr-FR"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威胁等级、威胁类型等</a:t>
            </a:r>
            <a:r>
              <a:rPr lang="fr-FR"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、文献相关信息</a:t>
            </a:r>
            <a:r>
              <a:rPr lang="fr-FR" altLang="zh-CN"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非结构化数据</a:t>
            </a:r>
            <a:endParaRPr lang="fr-FR" altLang="zh-CN" sz="2000" dirty="0">
              <a:latin typeface="Times New Roman" panose="02020603050405020304" pitchFamily="18" charset="0"/>
              <a:ea typeface="宋体" panose="02010600030101010101" pitchFamily="2" charset="-122"/>
            </a:endParaRPr>
          </a:p>
          <a:p>
            <a:r>
              <a:rPr lang="fr-FR" sz="2000" dirty="0">
                <a:latin typeface="Times New Roman" panose="02020603050405020304" pitchFamily="18" charset="0"/>
                <a:ea typeface="宋体" panose="02010600030101010101" pitchFamily="2" charset="-122"/>
              </a:rPr>
              <a:t>	</a:t>
            </a:r>
            <a:r>
              <a:rPr lang="fr-FR" sz="2000" dirty="0" err="1">
                <a:latin typeface="Times New Roman" panose="02020603050405020304" pitchFamily="18" charset="0"/>
                <a:ea typeface="宋体" panose="02010600030101010101" pitchFamily="2" charset="-122"/>
              </a:rPr>
              <a:t>普通文本</a:t>
            </a:r>
            <a:r>
              <a:rPr lang="fr-FR"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漏洞相关文献，安全博客、黑客论坛、安全公告</a:t>
            </a:r>
            <a:r>
              <a:rPr lang="fr-FR" sz="2000" dirty="0">
                <a:latin typeface="Times New Roman" panose="02020603050405020304" pitchFamily="18" charset="0"/>
                <a:ea typeface="宋体" panose="02010600030101010101" pitchFamily="2" charset="-122"/>
              </a:rPr>
              <a:t>)</a:t>
            </a:r>
            <a:endParaRPr lang="en-US" sz="20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p:bldP spid="9" grpId="0"/>
      <p:bldP spid="10"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0A99EB0F-6EA5-415D-86F2-EAC566C9B02A}"/>
              </a:ext>
            </a:extLst>
          </p:cNvPr>
          <p:cNvSpPr/>
          <p:nvPr/>
        </p:nvSpPr>
        <p:spPr>
          <a:xfrm>
            <a:off x="5804546" y="-68580"/>
            <a:ext cx="6387454" cy="6995160"/>
          </a:xfrm>
          <a:custGeom>
            <a:avLst/>
            <a:gdLst>
              <a:gd name="connsiteX0" fmla="*/ 160075 w 6387454"/>
              <a:gd name="connsiteY0" fmla="*/ 0 h 6995160"/>
              <a:gd name="connsiteX1" fmla="*/ 6387454 w 6387454"/>
              <a:gd name="connsiteY1" fmla="*/ 0 h 6995160"/>
              <a:gd name="connsiteX2" fmla="*/ 6387454 w 6387454"/>
              <a:gd name="connsiteY2" fmla="*/ 6995160 h 6995160"/>
              <a:gd name="connsiteX3" fmla="*/ 0 w 6387454"/>
              <a:gd name="connsiteY3" fmla="*/ 6995160 h 6995160"/>
              <a:gd name="connsiteX4" fmla="*/ 18659 w 6387454"/>
              <a:gd name="connsiteY4" fmla="*/ 6980497 h 6995160"/>
              <a:gd name="connsiteX5" fmla="*/ 1693534 w 6387454"/>
              <a:gd name="connsiteY5" fmla="*/ 3429000 h 6995160"/>
              <a:gd name="connsiteX6" fmla="*/ 185658 w 6387454"/>
              <a:gd name="connsiteY6" fmla="*/ 22161 h 6995160"/>
              <a:gd name="connsiteX7" fmla="*/ 160075 w 6387454"/>
              <a:gd name="connsiteY7"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7454" h="6995160">
                <a:moveTo>
                  <a:pt x="160075" y="0"/>
                </a:moveTo>
                <a:lnTo>
                  <a:pt x="6387454" y="0"/>
                </a:lnTo>
                <a:lnTo>
                  <a:pt x="6387454" y="6995160"/>
                </a:lnTo>
                <a:lnTo>
                  <a:pt x="0" y="6995160"/>
                </a:lnTo>
                <a:lnTo>
                  <a:pt x="18659" y="6980497"/>
                </a:lnTo>
                <a:cubicBezTo>
                  <a:pt x="1041548" y="6136335"/>
                  <a:pt x="1693534" y="4858808"/>
                  <a:pt x="1693534" y="3429000"/>
                </a:cubicBezTo>
                <a:cubicBezTo>
                  <a:pt x="1693534" y="2078626"/>
                  <a:pt x="1111978" y="864083"/>
                  <a:pt x="185658" y="22161"/>
                </a:cubicBezTo>
                <a:lnTo>
                  <a:pt x="160075" y="0"/>
                </a:lnTo>
                <a:close/>
              </a:path>
            </a:pathLst>
          </a:custGeom>
          <a:gradFill flip="none" rotWithShape="1">
            <a:gsLst>
              <a:gs pos="0">
                <a:srgbClr val="186087">
                  <a:alpha val="59000"/>
                </a:srgbClr>
              </a:gs>
              <a:gs pos="100000">
                <a:srgbClr val="42819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0" name="Picture 2" descr="Scrapy architecture">
            <a:extLst>
              <a:ext uri="{FF2B5EF4-FFF2-40B4-BE49-F238E27FC236}">
                <a16:creationId xmlns:a16="http://schemas.microsoft.com/office/drawing/2014/main" id="{E502BA87-3EAE-C349-81D4-EFDF02030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6" y="1867146"/>
            <a:ext cx="3994109" cy="331398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AF92AA5E-0297-E94F-8872-D2734C449E78}"/>
              </a:ext>
            </a:extLst>
          </p:cNvPr>
          <p:cNvSpPr txBox="1"/>
          <p:nvPr/>
        </p:nvSpPr>
        <p:spPr>
          <a:xfrm>
            <a:off x="5311252" y="1248305"/>
            <a:ext cx="6400799" cy="5324535"/>
          </a:xfrm>
          <a:prstGeom prst="rect">
            <a:avLst/>
          </a:prstGeom>
          <a:noFill/>
        </p:spPr>
        <p:txBody>
          <a:bodyPr wrap="square" rtlCol="0">
            <a:spAutoFit/>
          </a:bodyPr>
          <a:lstStyle/>
          <a:p>
            <a:r>
              <a:rPr lang="en-US" altLang="zh-CN" sz="2000" b="1" dirty="0" err="1">
                <a:latin typeface="Times New Roman" panose="02020603050405020304" pitchFamily="18" charset="0"/>
                <a:ea typeface="宋体" panose="02010600030101010101" pitchFamily="2" charset="-122"/>
              </a:rPr>
              <a:t>Scrapy</a:t>
            </a:r>
            <a:r>
              <a:rPr lang="zh-CN" altLang="en-US" sz="2000" b="1" dirty="0">
                <a:latin typeface="Times New Roman" panose="02020603050405020304" pitchFamily="18" charset="0"/>
                <a:ea typeface="宋体" panose="02010600030101010101" pitchFamily="2" charset="-122"/>
              </a:rPr>
              <a:t>运行流程：</a:t>
            </a:r>
            <a:endParaRPr lang="en-US" altLang="zh-CN" sz="2000" b="1" dirty="0">
              <a:latin typeface="Times New Roman" panose="02020603050405020304" pitchFamily="18" charset="0"/>
              <a:ea typeface="宋体" panose="02010600030101010101" pitchFamily="2" charset="-122"/>
            </a:endParaRPr>
          </a:p>
          <a:p>
            <a:endParaRPr lang="en-US" altLang="zh-CN" sz="2000" b="1" dirty="0">
              <a:latin typeface="Times New Roman" panose="02020603050405020304" pitchFamily="18" charset="0"/>
              <a:ea typeface="宋体" panose="02010600030101010101" pitchFamily="2" charset="-122"/>
            </a:endParaRPr>
          </a:p>
          <a:p>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1</a:t>
            </a:r>
            <a:r>
              <a:rPr lang="en-US" altLang="zh-Hans" sz="2000" dirty="0">
                <a:latin typeface="Times New Roman" panose="02020603050405020304" pitchFamily="18" charset="0"/>
                <a:ea typeface="宋体" panose="02010600030101010101" pitchFamily="2" charset="-122"/>
              </a:rPr>
              <a:t>.</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引擎从调度器中取出一个链接</a:t>
            </a:r>
            <a:r>
              <a:rPr lang="en-US" altLang="zh-CN" sz="2000" dirty="0">
                <a:latin typeface="Times New Roman" panose="02020603050405020304" pitchFamily="18" charset="0"/>
                <a:ea typeface="宋体" panose="02010600030101010101" pitchFamily="2" charset="-122"/>
              </a:rPr>
              <a:t>(</a:t>
            </a:r>
            <a:r>
              <a:rPr lang="en" altLang="zh-CN" sz="2000" dirty="0">
                <a:latin typeface="Times New Roman" panose="02020603050405020304" pitchFamily="18" charset="0"/>
                <a:ea typeface="宋体" panose="02010600030101010101" pitchFamily="2" charset="-122"/>
              </a:rPr>
              <a:t>URL)</a:t>
            </a:r>
            <a:r>
              <a:rPr lang="zh-CN" altLang="en-US" sz="2000" dirty="0">
                <a:latin typeface="Times New Roman" panose="02020603050405020304" pitchFamily="18" charset="0"/>
                <a:ea typeface="宋体" panose="02010600030101010101" pitchFamily="2" charset="-122"/>
              </a:rPr>
              <a:t>用于接下来的抓取</a:t>
            </a:r>
            <a:endParaRPr lang="en-US" altLang="zh-CN" sz="2000" dirty="0">
              <a:latin typeface="Times New Roman" panose="02020603050405020304" pitchFamily="18" charset="0"/>
              <a:ea typeface="宋体" panose="02010600030101010101" pitchFamily="2" charset="-122"/>
            </a:endParaRPr>
          </a:p>
          <a:p>
            <a:pPr marL="342900" indent="-342900">
              <a:buAutoNum type="arabicPeriod"/>
            </a:pPr>
            <a:endParaRPr lang="zh-CN" altLang="en-US" sz="2000" dirty="0">
              <a:latin typeface="Times New Roman" panose="02020603050405020304" pitchFamily="18" charset="0"/>
              <a:ea typeface="宋体" panose="02010600030101010101" pitchFamily="2" charset="-122"/>
            </a:endParaRPr>
          </a:p>
          <a:p>
            <a:r>
              <a:rPr lang="en-US" altLang="zh-Hans" sz="2000" dirty="0">
                <a:latin typeface="Times New Roman" panose="02020603050405020304" pitchFamily="18" charset="0"/>
                <a:ea typeface="宋体" panose="02010600030101010101" pitchFamily="2" charset="-122"/>
              </a:rPr>
              <a:t>2.</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引擎把</a:t>
            </a:r>
            <a:r>
              <a:rPr lang="en" altLang="zh-CN" sz="2000" dirty="0">
                <a:latin typeface="Times New Roman" panose="02020603050405020304" pitchFamily="18" charset="0"/>
                <a:ea typeface="宋体" panose="02010600030101010101" pitchFamily="2" charset="-122"/>
              </a:rPr>
              <a:t>URL</a:t>
            </a:r>
            <a:r>
              <a:rPr lang="zh-CN" altLang="en-US" sz="2000" dirty="0">
                <a:latin typeface="Times New Roman" panose="02020603050405020304" pitchFamily="18" charset="0"/>
                <a:ea typeface="宋体" panose="02010600030101010101" pitchFamily="2" charset="-122"/>
              </a:rPr>
              <a:t>封装成一个请求</a:t>
            </a:r>
            <a:r>
              <a:rPr lang="en-US" altLang="zh-CN" sz="2000" dirty="0">
                <a:latin typeface="Times New Roman" panose="02020603050405020304" pitchFamily="18" charset="0"/>
                <a:ea typeface="宋体" panose="02010600030101010101" pitchFamily="2" charset="-122"/>
              </a:rPr>
              <a:t>(</a:t>
            </a:r>
            <a:r>
              <a:rPr lang="en" altLang="zh-CN" sz="2000" dirty="0">
                <a:latin typeface="Times New Roman" panose="02020603050405020304" pitchFamily="18" charset="0"/>
                <a:ea typeface="宋体" panose="02010600030101010101" pitchFamily="2" charset="-122"/>
              </a:rPr>
              <a:t>Request)</a:t>
            </a:r>
            <a:r>
              <a:rPr lang="zh-CN" altLang="en-US" sz="2000" dirty="0">
                <a:latin typeface="Times New Roman" panose="02020603050405020304" pitchFamily="18" charset="0"/>
                <a:ea typeface="宋体" panose="02010600030101010101" pitchFamily="2" charset="-122"/>
              </a:rPr>
              <a:t>传给下载器</a:t>
            </a:r>
            <a:endParaRPr lang="en-US" altLang="zh-CN" sz="2000" dirty="0">
              <a:latin typeface="Times New Roman" panose="02020603050405020304" pitchFamily="18" charset="0"/>
              <a:ea typeface="宋体" panose="02010600030101010101" pitchFamily="2" charset="-122"/>
            </a:endParaRPr>
          </a:p>
          <a:p>
            <a:endParaRPr lang="zh-CN" altLang="en-US"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3</a:t>
            </a:r>
            <a:r>
              <a:rPr lang="en-US" altLang="zh-Hans" sz="2000" dirty="0">
                <a:latin typeface="Times New Roman" panose="02020603050405020304" pitchFamily="18" charset="0"/>
                <a:ea typeface="宋体" panose="02010600030101010101" pitchFamily="2" charset="-122"/>
              </a:rPr>
              <a:t>.</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下载器把资源下载下来，并封装成应答包</a:t>
            </a:r>
            <a:r>
              <a:rPr lang="en-US" altLang="zh-CN" sz="2000" dirty="0">
                <a:latin typeface="Times New Roman" panose="02020603050405020304" pitchFamily="18" charset="0"/>
                <a:ea typeface="宋体" panose="02010600030101010101" pitchFamily="2" charset="-122"/>
              </a:rPr>
              <a:t>(</a:t>
            </a:r>
            <a:r>
              <a:rPr lang="en" altLang="zh-CN" sz="2000" dirty="0">
                <a:latin typeface="Times New Roman" panose="02020603050405020304" pitchFamily="18" charset="0"/>
                <a:ea typeface="宋体" panose="02010600030101010101" pitchFamily="2" charset="-122"/>
              </a:rPr>
              <a:t>Response)</a:t>
            </a:r>
          </a:p>
          <a:p>
            <a:endParaRPr lang="en"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4</a:t>
            </a:r>
            <a:r>
              <a:rPr lang="en-US" altLang="zh-Hans" sz="2000" dirty="0">
                <a:latin typeface="Times New Roman" panose="02020603050405020304" pitchFamily="18" charset="0"/>
                <a:ea typeface="宋体" panose="02010600030101010101" pitchFamily="2" charset="-122"/>
              </a:rPr>
              <a:t>.</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爬虫解析</a:t>
            </a:r>
            <a:r>
              <a:rPr lang="en" altLang="zh-CN" sz="2000" dirty="0">
                <a:latin typeface="Times New Roman" panose="02020603050405020304" pitchFamily="18" charset="0"/>
                <a:ea typeface="宋体" panose="02010600030101010101" pitchFamily="2" charset="-122"/>
              </a:rPr>
              <a:t>Response</a:t>
            </a:r>
          </a:p>
          <a:p>
            <a:endParaRPr lang="en"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5</a:t>
            </a:r>
            <a:r>
              <a:rPr lang="en-US" altLang="zh-Hans" sz="2000" dirty="0">
                <a:latin typeface="Times New Roman" panose="02020603050405020304" pitchFamily="18" charset="0"/>
                <a:ea typeface="宋体" panose="02010600030101010101" pitchFamily="2" charset="-122"/>
              </a:rPr>
              <a:t>.</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解析出实体（</a:t>
            </a:r>
            <a:r>
              <a:rPr lang="en" altLang="zh-CN" sz="2000" dirty="0">
                <a:latin typeface="Times New Roman" panose="02020603050405020304" pitchFamily="18" charset="0"/>
                <a:ea typeface="宋体" panose="02010600030101010101" pitchFamily="2" charset="-122"/>
              </a:rPr>
              <a:t>Item</a:t>
            </a:r>
            <a:r>
              <a:rPr lang="zh-CN" altLang="en" sz="2000" dirty="0">
                <a:latin typeface="Times New Roman" panose="02020603050405020304" pitchFamily="18" charset="0"/>
                <a:ea typeface="宋体" panose="02010600030101010101" pitchFamily="2" charset="-122"/>
              </a:rPr>
              <a:t>）</a:t>
            </a:r>
            <a:r>
              <a:rPr lang="en"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则交给实体管道进行进一步的处理</a:t>
            </a:r>
            <a:endParaRPr lang="en-US" altLang="zh-CN" sz="2000" dirty="0">
              <a:latin typeface="Times New Roman" panose="02020603050405020304" pitchFamily="18" charset="0"/>
              <a:ea typeface="宋体" panose="02010600030101010101" pitchFamily="2" charset="-122"/>
            </a:endParaRPr>
          </a:p>
          <a:p>
            <a:endParaRPr lang="zh-CN" altLang="en-US"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6</a:t>
            </a:r>
            <a:r>
              <a:rPr lang="en-US" altLang="zh-Hans" sz="2000" dirty="0">
                <a:latin typeface="Times New Roman" panose="02020603050405020304" pitchFamily="18" charset="0"/>
                <a:ea typeface="宋体" panose="02010600030101010101" pitchFamily="2" charset="-122"/>
              </a:rPr>
              <a:t>.</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解析出的是链接（</a:t>
            </a:r>
            <a:r>
              <a:rPr lang="en" altLang="zh-CN" sz="2000" dirty="0">
                <a:latin typeface="Times New Roman" panose="02020603050405020304" pitchFamily="18" charset="0"/>
                <a:ea typeface="宋体" panose="02010600030101010101" pitchFamily="2" charset="-122"/>
              </a:rPr>
              <a:t>URL</a:t>
            </a:r>
            <a:r>
              <a:rPr lang="zh-CN" altLang="en" sz="2000" dirty="0">
                <a:latin typeface="Times New Roman" panose="02020603050405020304" pitchFamily="18" charset="0"/>
                <a:ea typeface="宋体" panose="02010600030101010101" pitchFamily="2" charset="-122"/>
              </a:rPr>
              <a:t>）</a:t>
            </a:r>
            <a:r>
              <a:rPr lang="en"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则把</a:t>
            </a:r>
            <a:r>
              <a:rPr lang="en" altLang="zh-CN" sz="2000" dirty="0">
                <a:latin typeface="Times New Roman" panose="02020603050405020304" pitchFamily="18" charset="0"/>
                <a:ea typeface="宋体" panose="02010600030101010101" pitchFamily="2" charset="-122"/>
              </a:rPr>
              <a:t>URL</a:t>
            </a:r>
            <a:r>
              <a:rPr lang="zh-CN" altLang="en-US" sz="2000" dirty="0">
                <a:latin typeface="Times New Roman" panose="02020603050405020304" pitchFamily="18" charset="0"/>
                <a:ea typeface="宋体" panose="02010600030101010101" pitchFamily="2" charset="-122"/>
              </a:rPr>
              <a:t>交给调度器等待抓取</a:t>
            </a:r>
          </a:p>
        </p:txBody>
      </p:sp>
      <p:sp>
        <p:nvSpPr>
          <p:cNvPr id="12" name="Rectangle 3">
            <a:extLst>
              <a:ext uri="{FF2B5EF4-FFF2-40B4-BE49-F238E27FC236}">
                <a16:creationId xmlns:a16="http://schemas.microsoft.com/office/drawing/2014/main" id="{E24EC591-3641-224F-B4BD-275FFE1336EE}"/>
              </a:ext>
            </a:extLst>
          </p:cNvPr>
          <p:cNvSpPr/>
          <p:nvPr/>
        </p:nvSpPr>
        <p:spPr>
          <a:xfrm>
            <a:off x="335570" y="540419"/>
            <a:ext cx="6089943" cy="707886"/>
          </a:xfrm>
          <a:prstGeom prst="rect">
            <a:avLst/>
          </a:prstGeom>
        </p:spPr>
        <p:txBody>
          <a:bodyPr wrap="square">
            <a:spAutoFit/>
          </a:bodyPr>
          <a:lstStyle/>
          <a:p>
            <a:pPr algn="r"/>
            <a:r>
              <a:rPr lang="en-US" altLang="zh-CN" sz="4000" dirty="0" err="1"/>
              <a:t>Scrapy</a:t>
            </a:r>
            <a:r>
              <a:rPr lang="en-US" altLang="zh-Hans" sz="4000" dirty="0"/>
              <a:t>---</a:t>
            </a:r>
            <a:r>
              <a:rPr lang="zh-CN" altLang="en-US" sz="4000" dirty="0"/>
              <a:t>分布式爬虫框架</a:t>
            </a:r>
            <a:endParaRPr lang="id-ID" sz="40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endParaRPr>
          </a:p>
        </p:txBody>
      </p:sp>
    </p:spTree>
    <p:extLst>
      <p:ext uri="{BB962C8B-B14F-4D97-AF65-F5344CB8AC3E}">
        <p14:creationId xmlns:p14="http://schemas.microsoft.com/office/powerpoint/2010/main" val="374581077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AF881FD2-DFF1-4713-B1DC-373881F77D67}"/>
              </a:ext>
            </a:extLst>
          </p:cNvPr>
          <p:cNvSpPr/>
          <p:nvPr/>
        </p:nvSpPr>
        <p:spPr>
          <a:xfrm rot="16200000" flipV="1">
            <a:off x="5131904" y="-5131904"/>
            <a:ext cx="1928193" cy="12192002"/>
          </a:xfrm>
          <a:custGeom>
            <a:avLst/>
            <a:gdLst>
              <a:gd name="connsiteX0" fmla="*/ 160075 w 6387454"/>
              <a:gd name="connsiteY0" fmla="*/ 0 h 6995160"/>
              <a:gd name="connsiteX1" fmla="*/ 6387454 w 6387454"/>
              <a:gd name="connsiteY1" fmla="*/ 0 h 6995160"/>
              <a:gd name="connsiteX2" fmla="*/ 6387454 w 6387454"/>
              <a:gd name="connsiteY2" fmla="*/ 6995160 h 6995160"/>
              <a:gd name="connsiteX3" fmla="*/ 0 w 6387454"/>
              <a:gd name="connsiteY3" fmla="*/ 6995160 h 6995160"/>
              <a:gd name="connsiteX4" fmla="*/ 18659 w 6387454"/>
              <a:gd name="connsiteY4" fmla="*/ 6980497 h 6995160"/>
              <a:gd name="connsiteX5" fmla="*/ 1693534 w 6387454"/>
              <a:gd name="connsiteY5" fmla="*/ 3429000 h 6995160"/>
              <a:gd name="connsiteX6" fmla="*/ 185658 w 6387454"/>
              <a:gd name="connsiteY6" fmla="*/ 22161 h 6995160"/>
              <a:gd name="connsiteX7" fmla="*/ 160075 w 6387454"/>
              <a:gd name="connsiteY7"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7454" h="6995160">
                <a:moveTo>
                  <a:pt x="160075" y="0"/>
                </a:moveTo>
                <a:lnTo>
                  <a:pt x="6387454" y="0"/>
                </a:lnTo>
                <a:lnTo>
                  <a:pt x="6387454" y="6995160"/>
                </a:lnTo>
                <a:lnTo>
                  <a:pt x="0" y="6995160"/>
                </a:lnTo>
                <a:lnTo>
                  <a:pt x="18659" y="6980497"/>
                </a:lnTo>
                <a:cubicBezTo>
                  <a:pt x="1041548" y="6136335"/>
                  <a:pt x="1693534" y="4858808"/>
                  <a:pt x="1693534" y="3429000"/>
                </a:cubicBezTo>
                <a:cubicBezTo>
                  <a:pt x="1693534" y="2078626"/>
                  <a:pt x="1111978" y="864083"/>
                  <a:pt x="185658" y="22161"/>
                </a:cubicBezTo>
                <a:lnTo>
                  <a:pt x="160075" y="0"/>
                </a:lnTo>
                <a:close/>
              </a:path>
            </a:pathLst>
          </a:cu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aphicFrame>
        <p:nvGraphicFramePr>
          <p:cNvPr id="3" name="PA-Chart 8">
            <a:extLst>
              <a:ext uri="{FF2B5EF4-FFF2-40B4-BE49-F238E27FC236}">
                <a16:creationId xmlns:a16="http://schemas.microsoft.com/office/drawing/2014/main" id="{8FD1654E-CF6D-45D9-8E54-0D13E8BEDBE0}"/>
              </a:ext>
            </a:extLst>
          </p:cNvPr>
          <p:cNvGraphicFramePr/>
          <p:nvPr>
            <p:custDataLst>
              <p:tags r:id="rId1"/>
            </p:custDataLst>
            <p:extLst>
              <p:ext uri="{D42A27DB-BD31-4B8C-83A1-F6EECF244321}">
                <p14:modId xmlns:p14="http://schemas.microsoft.com/office/powerpoint/2010/main" val="3677781051"/>
              </p:ext>
            </p:extLst>
          </p:nvPr>
        </p:nvGraphicFramePr>
        <p:xfrm>
          <a:off x="500050" y="3206362"/>
          <a:ext cx="6943245" cy="2235899"/>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3">
            <a:extLst>
              <a:ext uri="{FF2B5EF4-FFF2-40B4-BE49-F238E27FC236}">
                <a16:creationId xmlns:a16="http://schemas.microsoft.com/office/drawing/2014/main" id="{6520D88C-5F8F-48F0-B156-63AA8657C2EE}"/>
              </a:ext>
            </a:extLst>
          </p:cNvPr>
          <p:cNvSpPr/>
          <p:nvPr/>
        </p:nvSpPr>
        <p:spPr>
          <a:xfrm>
            <a:off x="5955632" y="1799360"/>
            <a:ext cx="6089943" cy="707886"/>
          </a:xfrm>
          <a:prstGeom prst="rect">
            <a:avLst/>
          </a:prstGeom>
        </p:spPr>
        <p:txBody>
          <a:bodyPr wrap="square">
            <a:spAutoFit/>
          </a:bodyPr>
          <a:lstStyle/>
          <a:p>
            <a:pPr algn="r"/>
            <a:r>
              <a:rPr lang="en-US" altLang="zh-CN" sz="4000" dirty="0" err="1"/>
              <a:t>Scrapy</a:t>
            </a:r>
            <a:r>
              <a:rPr lang="en-US" altLang="zh-Hans" sz="4000" dirty="0"/>
              <a:t>---</a:t>
            </a:r>
            <a:r>
              <a:rPr lang="zh-CN" altLang="en-US" sz="4000" dirty="0"/>
              <a:t>分布式爬虫框架</a:t>
            </a:r>
            <a:endParaRPr lang="id-ID" sz="40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endParaRPr>
          </a:p>
        </p:txBody>
      </p:sp>
    </p:spTree>
    <p:extLst>
      <p:ext uri="{BB962C8B-B14F-4D97-AF65-F5344CB8AC3E}">
        <p14:creationId xmlns:p14="http://schemas.microsoft.com/office/powerpoint/2010/main" val="374503162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300" y="380464"/>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pic>
        <p:nvPicPr>
          <p:cNvPr id="2" name="图片 1">
            <a:extLst>
              <a:ext uri="{FF2B5EF4-FFF2-40B4-BE49-F238E27FC236}">
                <a16:creationId xmlns:a16="http://schemas.microsoft.com/office/drawing/2014/main" id="{21EFC4C0-CD42-FA49-A6FD-7D1B2D80925D}"/>
              </a:ext>
            </a:extLst>
          </p:cNvPr>
          <p:cNvPicPr>
            <a:picLocks noChangeAspect="1"/>
          </p:cNvPicPr>
          <p:nvPr/>
        </p:nvPicPr>
        <p:blipFill>
          <a:blip r:embed="rId4"/>
          <a:stretch>
            <a:fillRect/>
          </a:stretch>
        </p:blipFill>
        <p:spPr>
          <a:xfrm>
            <a:off x="1287463" y="2329029"/>
            <a:ext cx="8582666" cy="2335213"/>
          </a:xfrm>
          <a:prstGeom prst="rect">
            <a:avLst/>
          </a:prstGeom>
        </p:spPr>
      </p:pic>
      <p:sp>
        <p:nvSpPr>
          <p:cNvPr id="8" name="文本框 7">
            <a:extLst>
              <a:ext uri="{FF2B5EF4-FFF2-40B4-BE49-F238E27FC236}">
                <a16:creationId xmlns:a16="http://schemas.microsoft.com/office/drawing/2014/main" id="{BFF9E8DB-8D4E-1E43-B990-4A2A8E11629F}"/>
              </a:ext>
            </a:extLst>
          </p:cNvPr>
          <p:cNvSpPr txBox="1"/>
          <p:nvPr/>
        </p:nvSpPr>
        <p:spPr>
          <a:xfrm>
            <a:off x="1014413" y="5143500"/>
            <a:ext cx="10487776" cy="707886"/>
          </a:xfrm>
          <a:prstGeom prst="rect">
            <a:avLst/>
          </a:prstGeom>
          <a:noFill/>
        </p:spPr>
        <p:txBody>
          <a:bodyPr wrap="square" rtlCol="0">
            <a:spAutoFit/>
          </a:bodyPr>
          <a:lstStyle/>
          <a:p>
            <a:r>
              <a:rPr lang="zh-CN" altLang="en-US" sz="2000" dirty="0">
                <a:latin typeface="SimSun" panose="02010600030101010101" pitchFamily="2" charset="-122"/>
                <a:ea typeface="SimSun" panose="02010600030101010101" pitchFamily="2" charset="-122"/>
              </a:rPr>
              <a:t>识别文本中具有特定意义的实体，主要包括人名、地名、机构名、专有名词等。简单的讲，就是识别自然文本中的实体指称的边界和类别。</a:t>
            </a:r>
            <a:endParaRPr lang="en-US" sz="20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9713860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242887"/>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8" name="文本框 7">
            <a:extLst>
              <a:ext uri="{FF2B5EF4-FFF2-40B4-BE49-F238E27FC236}">
                <a16:creationId xmlns:a16="http://schemas.microsoft.com/office/drawing/2014/main" id="{BFF9E8DB-8D4E-1E43-B990-4A2A8E11629F}"/>
              </a:ext>
            </a:extLst>
          </p:cNvPr>
          <p:cNvSpPr txBox="1"/>
          <p:nvPr/>
        </p:nvSpPr>
        <p:spPr>
          <a:xfrm>
            <a:off x="689811" y="4664242"/>
            <a:ext cx="10487776" cy="1631216"/>
          </a:xfrm>
          <a:prstGeom prst="rect">
            <a:avLst/>
          </a:prstGeom>
          <a:noFill/>
        </p:spPr>
        <p:txBody>
          <a:bodyPr wrap="square" rtlCol="0">
            <a:spAutoFit/>
          </a:bodyPr>
          <a:lstStyle/>
          <a:p>
            <a:r>
              <a:rPr lang="zh-CN" altLang="en-US" sz="2000" dirty="0">
                <a:latin typeface="SimSun" panose="02010600030101010101" pitchFamily="2" charset="-122"/>
                <a:ea typeface="SimSun" panose="02010600030101010101" pitchFamily="2" charset="-122"/>
              </a:rPr>
              <a:t>条件随机场（</a:t>
            </a:r>
            <a:r>
              <a:rPr lang="fr-FR" altLang="zh-CN" sz="2000" dirty="0" err="1">
                <a:latin typeface="SimSun" panose="02010600030101010101" pitchFamily="2" charset="-122"/>
                <a:ea typeface="SimSun" panose="02010600030101010101" pitchFamily="2" charset="-122"/>
              </a:rPr>
              <a:t>Conditional</a:t>
            </a:r>
            <a:r>
              <a:rPr lang="fr-FR" altLang="zh-CN" sz="2000" dirty="0">
                <a:latin typeface="SimSun" panose="02010600030101010101" pitchFamily="2" charset="-122"/>
                <a:ea typeface="SimSun" panose="02010600030101010101" pitchFamily="2" charset="-122"/>
              </a:rPr>
              <a:t> </a:t>
            </a:r>
            <a:r>
              <a:rPr lang="fr-FR" altLang="zh-CN" sz="2000" dirty="0" err="1">
                <a:latin typeface="SimSun" panose="02010600030101010101" pitchFamily="2" charset="-122"/>
                <a:ea typeface="SimSun" panose="02010600030101010101" pitchFamily="2" charset="-122"/>
              </a:rPr>
              <a:t>Random</a:t>
            </a:r>
            <a:r>
              <a:rPr lang="fr-FR" altLang="zh-CN" sz="2000" dirty="0">
                <a:latin typeface="SimSun" panose="02010600030101010101" pitchFamily="2" charset="-122"/>
                <a:ea typeface="SimSun" panose="02010600030101010101" pitchFamily="2" charset="-122"/>
              </a:rPr>
              <a:t> Field</a:t>
            </a:r>
            <a:r>
              <a:rPr lang="zh-CN" altLang="fr-FR" sz="2000" dirty="0">
                <a:latin typeface="SimSun" panose="02010600030101010101" pitchFamily="2" charset="-122"/>
                <a:ea typeface="SimSun" panose="02010600030101010101" pitchFamily="2" charset="-122"/>
              </a:rPr>
              <a:t>，</a:t>
            </a:r>
            <a:r>
              <a:rPr lang="fr-FR" altLang="zh-CN" sz="2000" dirty="0">
                <a:latin typeface="SimSun" panose="02010600030101010101" pitchFamily="2" charset="-122"/>
                <a:ea typeface="SimSun" panose="02010600030101010101" pitchFamily="2" charset="-122"/>
              </a:rPr>
              <a:t>CRF</a:t>
            </a:r>
            <a:r>
              <a:rPr lang="zh-CN" altLang="fr-FR"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是</a:t>
            </a:r>
            <a:r>
              <a:rPr lang="fr-FR" altLang="zh-CN" sz="2000" dirty="0">
                <a:latin typeface="SimSun" panose="02010600030101010101" pitchFamily="2" charset="-122"/>
                <a:ea typeface="SimSun" panose="02010600030101010101" pitchFamily="2" charset="-122"/>
              </a:rPr>
              <a:t>NER</a:t>
            </a:r>
            <a:r>
              <a:rPr lang="zh-CN" altLang="en-US" sz="2000" dirty="0">
                <a:latin typeface="SimSun" panose="02010600030101010101" pitchFamily="2" charset="-122"/>
                <a:ea typeface="SimSun" panose="02010600030101010101" pitchFamily="2" charset="-122"/>
              </a:rPr>
              <a:t>目前的主流模型。它的目标函数不仅考虑输入的状态特征函数，而且还包含了标签转移特征函数。在训练时可以使用</a:t>
            </a:r>
            <a:r>
              <a:rPr lang="fr-FR" altLang="zh-CN" sz="2000" dirty="0">
                <a:latin typeface="SimSun" panose="02010600030101010101" pitchFamily="2" charset="-122"/>
                <a:ea typeface="SimSun" panose="02010600030101010101" pitchFamily="2" charset="-122"/>
              </a:rPr>
              <a:t>SGD</a:t>
            </a:r>
            <a:r>
              <a:rPr lang="zh-CN" altLang="en-US" sz="2000" dirty="0">
                <a:latin typeface="SimSun" panose="02010600030101010101" pitchFamily="2" charset="-122"/>
                <a:ea typeface="SimSun" panose="02010600030101010101" pitchFamily="2" charset="-122"/>
              </a:rPr>
              <a:t>学习模型参数。在已知模型时，给输入序列求预测输出序列即求使目标函数最大化的最优序列，是一个动态规划问题，可以使用</a:t>
            </a:r>
            <a:r>
              <a:rPr lang="fr-FR" altLang="zh-CN" sz="2000" dirty="0" err="1">
                <a:latin typeface="SimSun" panose="02010600030101010101" pitchFamily="2" charset="-122"/>
                <a:ea typeface="SimSun" panose="02010600030101010101" pitchFamily="2" charset="-122"/>
              </a:rPr>
              <a:t>Viterbi</a:t>
            </a:r>
            <a:r>
              <a:rPr lang="zh-CN" altLang="en-US" sz="2000" dirty="0">
                <a:latin typeface="SimSun" panose="02010600030101010101" pitchFamily="2" charset="-122"/>
                <a:ea typeface="SimSun" panose="02010600030101010101" pitchFamily="2" charset="-122"/>
              </a:rPr>
              <a:t>算法解码来得到最优标签序列。</a:t>
            </a:r>
            <a:r>
              <a:rPr lang="fr-FR" altLang="zh-CN" sz="2000" b="1" dirty="0">
                <a:latin typeface="SimSun" panose="02010600030101010101" pitchFamily="2" charset="-122"/>
                <a:ea typeface="SimSun" panose="02010600030101010101" pitchFamily="2" charset="-122"/>
              </a:rPr>
              <a:t>CRF</a:t>
            </a:r>
            <a:r>
              <a:rPr lang="zh-CN" altLang="en-US" sz="2000" b="1" dirty="0">
                <a:latin typeface="SimSun" panose="02010600030101010101" pitchFamily="2" charset="-122"/>
                <a:ea typeface="SimSun" panose="02010600030101010101" pitchFamily="2" charset="-122"/>
              </a:rPr>
              <a:t>的优点在于其为一个位置进行标注的过程中可以利用丰富的内部及上下文特征信息。</a:t>
            </a:r>
            <a:endParaRPr lang="en-US" sz="2000" dirty="0">
              <a:latin typeface="SimSun" panose="02010600030101010101" pitchFamily="2" charset="-122"/>
              <a:ea typeface="SimSun" panose="02010600030101010101" pitchFamily="2" charset="-122"/>
            </a:endParaRPr>
          </a:p>
        </p:txBody>
      </p:sp>
      <p:pic>
        <p:nvPicPr>
          <p:cNvPr id="6" name="图片 5">
            <a:extLst>
              <a:ext uri="{FF2B5EF4-FFF2-40B4-BE49-F238E27FC236}">
                <a16:creationId xmlns:a16="http://schemas.microsoft.com/office/drawing/2014/main" id="{334D2834-9E4C-324D-A0DD-46B97BBE6786}"/>
              </a:ext>
            </a:extLst>
          </p:cNvPr>
          <p:cNvPicPr>
            <a:picLocks noChangeAspect="1"/>
          </p:cNvPicPr>
          <p:nvPr/>
        </p:nvPicPr>
        <p:blipFill>
          <a:blip r:embed="rId4"/>
          <a:stretch>
            <a:fillRect/>
          </a:stretch>
        </p:blipFill>
        <p:spPr>
          <a:xfrm>
            <a:off x="2504699" y="1671638"/>
            <a:ext cx="6858000" cy="2730500"/>
          </a:xfrm>
          <a:prstGeom prst="rect">
            <a:avLst/>
          </a:prstGeom>
        </p:spPr>
      </p:pic>
    </p:spTree>
    <p:extLst>
      <p:ext uri="{BB962C8B-B14F-4D97-AF65-F5344CB8AC3E}">
        <p14:creationId xmlns:p14="http://schemas.microsoft.com/office/powerpoint/2010/main" val="413783670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242887"/>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9BB83AAE-AB2B-114C-A73B-41044CA0AF42}"/>
              </a:ext>
            </a:extLst>
          </p:cNvPr>
          <p:cNvSpPr txBox="1"/>
          <p:nvPr/>
        </p:nvSpPr>
        <p:spPr>
          <a:xfrm>
            <a:off x="1071563" y="1671638"/>
            <a:ext cx="10029825" cy="5016758"/>
          </a:xfrm>
          <a:prstGeom prst="rect">
            <a:avLst/>
          </a:prstGeom>
          <a:noFill/>
        </p:spPr>
        <p:txBody>
          <a:bodyPr wrap="square" rtlCol="0">
            <a:spAutoFit/>
          </a:bodyPr>
          <a:lstStyle/>
          <a:p>
            <a:pPr marL="459105" indent="-457200">
              <a:lnSpc>
                <a:spcPct val="100000"/>
              </a:lnSpc>
              <a:buFont typeface="+mj-lt"/>
              <a:buAutoNum type="arabicPeriod"/>
            </a:pPr>
            <a:r>
              <a:rPr lang="en-US" altLang="zh-CN" sz="2200" b="1" spc="-1" dirty="0">
                <a:solidFill>
                  <a:srgbClr val="000000"/>
                </a:solidFill>
                <a:uFill>
                  <a:solidFill>
                    <a:srgbClr val="FFFFFF"/>
                  </a:solidFill>
                </a:uFill>
                <a:latin typeface="AR PL UKai CN" panose="02000503000000000000" charset="-122"/>
                <a:ea typeface="AR PL UKai CN" panose="02000503000000000000" charset="-122"/>
              </a:rPr>
              <a:t> </a:t>
            </a:r>
            <a:r>
              <a:rPr lang="zh-CN" altLang="en-US" sz="2200" b="1" spc="-1" dirty="0">
                <a:solidFill>
                  <a:srgbClr val="000000"/>
                </a:solidFill>
                <a:uFill>
                  <a:solidFill>
                    <a:srgbClr val="FFFFFF"/>
                  </a:solidFill>
                </a:uFill>
                <a:latin typeface="AR PL UKai CN" panose="02000503000000000000" charset="-122"/>
                <a:ea typeface="AR PL UKai CN" panose="02000503000000000000" charset="-122"/>
              </a:rPr>
              <a:t>传统的机器学习方法（序列标注问题）</a:t>
            </a:r>
            <a:endParaRPr lang="en-US" altLang="zh-CN" spc="-1" dirty="0">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altLang="zh-CN" sz="2000" spc="-1" dirty="0">
                <a:solidFill>
                  <a:srgbClr val="00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Hidden Markov Models (HMM)</a:t>
            </a:r>
          </a:p>
          <a:p>
            <a:pPr marL="1905" indent="0">
              <a:lnSpc>
                <a:spcPct val="100000"/>
              </a:lnSpc>
              <a:buClr>
                <a:srgbClr val="727CA3"/>
              </a:buClr>
              <a:buSzPct val="76000"/>
              <a:buFont typeface="Wingdings" panose="05000000000000000000" pitchFamily="2" charset="2"/>
              <a:buNone/>
            </a:pPr>
            <a:r>
              <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rPr>
              <a:t>	</a:t>
            </a: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sym typeface="+mn-ea"/>
              </a:rPr>
              <a:t>未知参数：实体类型</a:t>
            </a:r>
            <a:endPar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endParaRPr>
          </a:p>
          <a:p>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	优势：考虑了上下文信息</a:t>
            </a:r>
          </a:p>
          <a:p>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	劣势: 假设了可观测变量之间相互独立，限制观测变量是词语本身，限制了特征的选择，如词频、位置等</a:t>
            </a:r>
            <a:endPar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endParaRPr>
          </a:p>
          <a:p>
            <a:pPr marL="274320" indent="-272415">
              <a:lnSpc>
                <a:spcPct val="100000"/>
              </a:lnSpc>
              <a:buClr>
                <a:srgbClr val="727CA3"/>
              </a:buClr>
              <a:buSzPct val="76000"/>
              <a:buFont typeface="Wingdings" panose="05000000000000000000" pitchFamily="2" charset="2"/>
              <a:buChar char=""/>
            </a:pPr>
            <a:r>
              <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altLang="zh-CN" sz="2000" spc="-1" dirty="0">
                <a:solidFill>
                  <a:srgbClr val="00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Maximum Entropy Markov Models (MEMM)</a:t>
            </a:r>
          </a:p>
          <a:p>
            <a:pPr>
              <a:lnSpc>
                <a:spcPct val="100000"/>
              </a:lnSpc>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      生成模型变为判别模型，只计算给定可观测变量下隐藏变量的概率</a:t>
            </a:r>
          </a:p>
          <a:p>
            <a:pPr>
              <a:lnSpc>
                <a:spcPct val="100000"/>
              </a:lnSpc>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      优势：打破了HMM的观测独立假设</a:t>
            </a:r>
          </a:p>
          <a:p>
            <a:pPr>
              <a:lnSpc>
                <a:spcPct val="100000"/>
              </a:lnSpc>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      劣势：由于局部归一化，会造成标注偏差问题</a:t>
            </a:r>
            <a:endPar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endParaRPr>
          </a:p>
          <a:p>
            <a:pPr marL="274320" indent="-272415">
              <a:lnSpc>
                <a:spcPct val="100000"/>
              </a:lnSpc>
              <a:buClr>
                <a:srgbClr val="727CA3"/>
              </a:buClr>
              <a:buSzPct val="76000"/>
              <a:buFont typeface="Wingdings" panose="05000000000000000000" pitchFamily="2" charset="2"/>
              <a:buChar char=""/>
            </a:pPr>
            <a:r>
              <a:rPr lang="en-US" altLang="zh-CN" sz="2000" spc="-1" dirty="0">
                <a:solidFill>
                  <a:srgbClr val="00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Conditional Random Fields (</a:t>
            </a:r>
            <a:r>
              <a:rPr lang="en-US" altLang="zh-CN" sz="2000" b="1" spc="-1" dirty="0">
                <a:solidFill>
                  <a:srgbClr val="FF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CRF</a:t>
            </a:r>
            <a:r>
              <a:rPr lang="en-US" altLang="zh-CN" sz="2000" spc="-1" dirty="0">
                <a:solidFill>
                  <a:srgbClr val="00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a:t>
            </a:r>
          </a:p>
          <a:p>
            <a:pPr marL="459105" lvl="1" indent="0">
              <a:lnSpc>
                <a:spcPct val="100000"/>
              </a:lnSpc>
              <a:buClr>
                <a:srgbClr val="727CA3"/>
              </a:buClr>
              <a:buSzPct val="76000"/>
              <a:buFont typeface="Wingdings" panose="05000000000000000000" pitchFamily="2" charset="2"/>
              <a:buNone/>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将最大熵马尔科夫模型里面的条件概率转化为特征函数的形式,分解为两部分:转移特征和状态特征</a:t>
            </a:r>
          </a:p>
          <a:p>
            <a:pPr marL="459105" lvl="1" indent="0">
              <a:lnSpc>
                <a:spcPct val="100000"/>
              </a:lnSpc>
              <a:buClr>
                <a:srgbClr val="727CA3"/>
              </a:buClr>
              <a:buSzPct val="76000"/>
              <a:buFont typeface="Wingdings" panose="05000000000000000000" pitchFamily="2" charset="2"/>
              <a:buNone/>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优势：打破了观测独立假设，克服了标注偏差</a:t>
            </a:r>
          </a:p>
          <a:p>
            <a:pPr marL="459105" lvl="1" indent="0">
              <a:lnSpc>
                <a:spcPct val="100000"/>
              </a:lnSpc>
              <a:buClr>
                <a:srgbClr val="727CA3"/>
              </a:buClr>
              <a:buSzPct val="76000"/>
              <a:buFont typeface="Wingdings" panose="05000000000000000000" pitchFamily="2" charset="2"/>
              <a:buNone/>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劣势：训练速度较慢</a:t>
            </a:r>
            <a:endParaRPr lang="en-US" altLang="zh-CN" sz="2400" b="1"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endParaRPr lang="en-US" dirty="0"/>
          </a:p>
        </p:txBody>
      </p:sp>
    </p:spTree>
    <p:extLst>
      <p:ext uri="{BB962C8B-B14F-4D97-AF65-F5344CB8AC3E}">
        <p14:creationId xmlns:p14="http://schemas.microsoft.com/office/powerpoint/2010/main" val="223265785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242887"/>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9BB83AAE-AB2B-114C-A73B-41044CA0AF42}"/>
              </a:ext>
            </a:extLst>
          </p:cNvPr>
          <p:cNvSpPr txBox="1"/>
          <p:nvPr/>
        </p:nvSpPr>
        <p:spPr>
          <a:xfrm>
            <a:off x="1217466" y="1520785"/>
            <a:ext cx="10029825" cy="3816429"/>
          </a:xfrm>
          <a:prstGeom prst="rect">
            <a:avLst/>
          </a:prstGeom>
          <a:noFill/>
        </p:spPr>
        <p:txBody>
          <a:bodyPr wrap="square" rtlCol="0">
            <a:spAutoFit/>
          </a:bodyPr>
          <a:lstStyle/>
          <a:p>
            <a:pPr marL="459105" indent="-457200">
              <a:lnSpc>
                <a:spcPct val="100000"/>
              </a:lnSpc>
              <a:buClr>
                <a:srgbClr val="000000"/>
              </a:buClr>
              <a:buSzPct val="76000"/>
              <a:buFont typeface="+mj-lt"/>
              <a:buAutoNum type="arabicPeriod" startAt="2"/>
            </a:pPr>
            <a:r>
              <a:rPr lang="en-US" altLang="zh-CN" sz="2200" b="1" spc="-1" dirty="0" err="1">
                <a:uFill>
                  <a:solidFill>
                    <a:srgbClr val="FFFFFF"/>
                  </a:solidFill>
                </a:uFill>
                <a:latin typeface="AR PL UKai CN" panose="02000503000000000000" charset="-122"/>
                <a:ea typeface="AR PL UKai CN" panose="02000503000000000000" charset="-122"/>
              </a:rPr>
              <a:t>结合神经网络的典型方法</a:t>
            </a:r>
            <a:endParaRPr lang="en-US" altLang="zh-CN" spc="-1" dirty="0">
              <a:uFill>
                <a:solidFill>
                  <a:srgbClr val="FFFFFF"/>
                </a:solidFill>
              </a:uFill>
              <a:latin typeface="Arial" panose="020B0604020202020204"/>
            </a:endParaRPr>
          </a:p>
          <a:p>
            <a:pPr marL="344805" indent="-342900">
              <a:lnSpc>
                <a:spcPct val="100000"/>
              </a:lnSpc>
              <a:buClr>
                <a:srgbClr val="727CA3"/>
              </a:buClr>
              <a:buSzPct val="76000"/>
              <a:buFont typeface="Wingdings" panose="05000000000000000000" pitchFamily="2" charset="2"/>
              <a:buChar char=""/>
            </a:pPr>
            <a:r>
              <a:rPr lang="en-US" altLang="zh-CN" spc="-1" dirty="0">
                <a:solidFill>
                  <a:srgbClr val="000000"/>
                </a:solidFill>
                <a:uFill>
                  <a:solidFill>
                    <a:srgbClr val="FFFFFF"/>
                  </a:solidFill>
                </a:uFill>
                <a:latin typeface="Times New Roman" panose="02020603050405020304" pitchFamily="18" charset="0"/>
                <a:ea typeface="宋体"/>
                <a:cs typeface="Times New Roman" panose="02020603050405020304" pitchFamily="18" charset="0"/>
              </a:rPr>
              <a:t>IDCNN-CRF</a:t>
            </a:r>
            <a:r>
              <a:rPr lang="zh-CN" altLang="en-US" spc="-1" dirty="0">
                <a:solidFill>
                  <a:srgbClr val="000000"/>
                </a:solidFill>
                <a:uFill>
                  <a:solidFill>
                    <a:srgbClr val="FFFFFF"/>
                  </a:solidFill>
                </a:uFill>
                <a:latin typeface="Arial" panose="020B0604020202020204"/>
                <a:ea typeface="宋体"/>
              </a:rPr>
              <a:t>（迭代扩张卷积结合条件随机场）</a:t>
            </a:r>
            <a:endParaRPr lang="en-US" altLang="zh-CN" spc="-1" dirty="0">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altLang="zh-CN" spc="-1" dirty="0">
                <a:solidFill>
                  <a:srgbClr val="000000"/>
                </a:solidFill>
                <a:uFill>
                  <a:solidFill>
                    <a:srgbClr val="FFFFFF"/>
                  </a:solidFill>
                </a:uFill>
                <a:latin typeface="Times New Roman" panose="02020603050405020304" pitchFamily="18" charset="0"/>
                <a:ea typeface="宋体"/>
                <a:cs typeface="Times New Roman" panose="02020603050405020304" pitchFamily="18" charset="0"/>
              </a:rPr>
              <a:t>Dilation Convolution</a:t>
            </a:r>
          </a:p>
          <a:p>
            <a:pPr marL="1905" indent="0">
              <a:lnSpc>
                <a:spcPct val="100000"/>
              </a:lnSpc>
              <a:buClr>
                <a:srgbClr val="727CA3"/>
              </a:buClr>
              <a:buSzPct val="76000"/>
              <a:buFont typeface="Wingdings" panose="05000000000000000000" pitchFamily="2" charset="2"/>
              <a:buNone/>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扩张卷积的好处是不做pooling损失信息的情况下，加大了感受野，让每个卷积输出都包含较大范围的信息。在自然语言处理中需要</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Times New Roman" panose="02020603050405020304" pitchFamily="18" charset="0"/>
              </a:rPr>
              <a:t>较长的sequence信息依赖的问题中，都能很好的应用。</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Times New Roman" panose="02020603050405020304" pitchFamily="18" charset="0"/>
            </a:endParaRPr>
          </a:p>
          <a:p>
            <a:pPr marL="1905" indent="0">
              <a:lnSpc>
                <a:spcPct val="100000"/>
              </a:lnSpc>
              <a:buClr>
                <a:srgbClr val="727CA3"/>
              </a:buClr>
              <a:buSzPct val="76000"/>
              <a:buFont typeface="Wingdings" panose="05000000000000000000" pitchFamily="2" charset="2"/>
              <a:buNone/>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Iterated Dilated Convolution</a:t>
            </a:r>
          </a:p>
          <a:p>
            <a:pPr marL="1905" indent="0">
              <a:lnSpc>
                <a:spcPct val="100000"/>
              </a:lnSpc>
              <a:buClr>
                <a:srgbClr val="727CA3"/>
              </a:buClr>
              <a:buSzPct val="76000"/>
              <a:buFont typeface="Wingdings" panose="05000000000000000000" pitchFamily="2" charset="2"/>
              <a:buNone/>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步骤：</a:t>
            </a:r>
            <a:r>
              <a:rPr lang="en-US" altLang="zh-CN" sz="1600" b="1" spc="-1" dirty="0">
                <a:solidFill>
                  <a:srgbClr val="5FBD98"/>
                </a:solidFill>
                <a:uFill>
                  <a:solidFill>
                    <a:srgbClr val="FFFFFF"/>
                  </a:solidFill>
                </a:uFill>
                <a:latin typeface="Times New Roman" panose="02020603050405020304" pitchFamily="18" charset="0"/>
                <a:ea typeface="宋体" panose="02010600030101010101" pitchFamily="2" charset="-122"/>
              </a:rPr>
              <a:t>	</a:t>
            </a:r>
          </a:p>
          <a:p>
            <a:pPr marL="344805" indent="-342900">
              <a:lnSpc>
                <a:spcPct val="100000"/>
              </a:lnSpc>
              <a:buClr>
                <a:srgbClr val="727CA3"/>
              </a:buClr>
              <a:buSzPct val="76000"/>
              <a:buFont typeface="+mj-ea"/>
              <a:buAutoNum type="circleNumDbPlain"/>
            </a:pP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采用滑动窗口，窗口内做卷积，卷积层后接</a:t>
            </a:r>
            <a:r>
              <a:rPr lang="zh-CN" altLang="en-US" sz="1600" spc="-1" dirty="0">
                <a:solidFill>
                  <a:schemeClr val="accent2"/>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扩张卷积</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并继续进行</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L</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次迭代扩张卷积，这一过程称为</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Times New Roman" panose="02020603050405020304" pitchFamily="18" charset="0"/>
              </a:rPr>
              <a:t>block</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                                                                          </a:t>
            </a:r>
          </a:p>
          <a:p>
            <a:pPr marL="344805" indent="-342900">
              <a:lnSpc>
                <a:spcPct val="100000"/>
              </a:lnSpc>
              <a:buClr>
                <a:srgbClr val="727CA3"/>
              </a:buClr>
              <a:buSzPct val="76000"/>
              <a:buFont typeface="+mj-ea"/>
              <a:buAutoNum type="circleNumDbPlain"/>
            </a:pP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优势</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保留更多信息。不增加网络层数，感受野以指数倍增加。</a:t>
            </a:r>
          </a:p>
          <a:p>
            <a:pPr marL="344805" indent="-342900">
              <a:lnSpc>
                <a:spcPct val="100000"/>
              </a:lnSpc>
              <a:buClr>
                <a:srgbClr val="727CA3"/>
              </a:buClr>
              <a:buSzPct val="76000"/>
              <a:buFont typeface="+mj-ea"/>
              <a:buAutoNum type="circleNumDbPlain"/>
            </a:pP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采用</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Times New Roman" panose="02020603050405020304" pitchFamily="18" charset="0"/>
              </a:rPr>
              <a:t>Multi-Scale Context Aggregation</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机制，将上一层</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Block</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输出作为下一层的输入。每一个</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Block</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具备整个输入的全局信息。</a:t>
            </a:r>
          </a:p>
          <a:p>
            <a:pPr marL="344805" indent="-342900">
              <a:lnSpc>
                <a:spcPct val="100000"/>
              </a:lnSpc>
              <a:buClr>
                <a:srgbClr val="727CA3"/>
              </a:buClr>
              <a:buSzPct val="76000"/>
              <a:buFont typeface="+mj-ea"/>
              <a:buAutoNum type="circleNumDbPlain"/>
            </a:pP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改进的损失函数。每个Block后都可以直接接入CRF层并计算序列的标签概率。将标签作为整体进行优化。                                          优势：提高精度。降低梯度弥散问题。</a:t>
            </a:r>
          </a:p>
          <a:p>
            <a:pPr marL="1905" indent="0">
              <a:lnSpc>
                <a:spcPct val="100000"/>
              </a:lnSpc>
              <a:buClr>
                <a:srgbClr val="727CA3"/>
              </a:buClr>
              <a:buSzPct val="76000"/>
              <a:buFont typeface="Wingdings" panose="05000000000000000000" pitchFamily="2" charset="2"/>
              <a:buNone/>
            </a:pPr>
            <a:r>
              <a:rPr lang="en-US" altLang="zh-CN" sz="1600" b="1" spc="-1" dirty="0">
                <a:solidFill>
                  <a:srgbClr val="5FBD98"/>
                </a:solidFill>
                <a:uFill>
                  <a:solidFill>
                    <a:srgbClr val="FFFFFF"/>
                  </a:solidFill>
                </a:uFill>
                <a:latin typeface="Times New Roman" panose="02020603050405020304" pitchFamily="18" charset="0"/>
                <a:ea typeface="宋体" panose="02010600030101010101" pitchFamily="2" charset="-122"/>
              </a:rPr>
              <a:t>		</a:t>
            </a:r>
            <a:endParaRPr lang="en-US" dirty="0">
              <a:latin typeface="Times New Roman" panose="02020603050405020304" pitchFamily="18" charset="0"/>
              <a:ea typeface="宋体" panose="02010600030101010101" pitchFamily="2" charset="-122"/>
            </a:endParaRPr>
          </a:p>
        </p:txBody>
      </p:sp>
      <p:pic>
        <p:nvPicPr>
          <p:cNvPr id="6" name="图片 5">
            <a:extLst>
              <a:ext uri="{FF2B5EF4-FFF2-40B4-BE49-F238E27FC236}">
                <a16:creationId xmlns:a16="http://schemas.microsoft.com/office/drawing/2014/main" id="{53754024-0501-4B47-925C-DAB78788E818}"/>
              </a:ext>
            </a:extLst>
          </p:cNvPr>
          <p:cNvPicPr>
            <a:picLocks noChangeAspect="1"/>
          </p:cNvPicPr>
          <p:nvPr/>
        </p:nvPicPr>
        <p:blipFill>
          <a:blip r:embed="rId4"/>
          <a:stretch>
            <a:fillRect/>
          </a:stretch>
        </p:blipFill>
        <p:spPr>
          <a:xfrm>
            <a:off x="6096000" y="4947783"/>
            <a:ext cx="4905376" cy="1844058"/>
          </a:xfrm>
          <a:prstGeom prst="rect">
            <a:avLst/>
          </a:prstGeom>
        </p:spPr>
      </p:pic>
    </p:spTree>
    <p:extLst>
      <p:ext uri="{BB962C8B-B14F-4D97-AF65-F5344CB8AC3E}">
        <p14:creationId xmlns:p14="http://schemas.microsoft.com/office/powerpoint/2010/main" val="425015583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71450" y="-257175"/>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9BB83AAE-AB2B-114C-A73B-41044CA0AF42}"/>
              </a:ext>
            </a:extLst>
          </p:cNvPr>
          <p:cNvSpPr txBox="1"/>
          <p:nvPr/>
        </p:nvSpPr>
        <p:spPr>
          <a:xfrm>
            <a:off x="1071563" y="1671638"/>
            <a:ext cx="10029825" cy="338554"/>
          </a:xfrm>
          <a:prstGeom prst="rect">
            <a:avLst/>
          </a:prstGeom>
          <a:noFill/>
        </p:spPr>
        <p:txBody>
          <a:bodyPr wrap="square" rtlCol="0">
            <a:spAutoFit/>
          </a:bodyPr>
          <a:lstStyle/>
          <a:p>
            <a:pPr marL="1905" indent="0">
              <a:lnSpc>
                <a:spcPct val="100000"/>
              </a:lnSpc>
              <a:buClr>
                <a:srgbClr val="727CA3"/>
              </a:buClr>
              <a:buSzPct val="76000"/>
              <a:buFont typeface="Wingdings" panose="05000000000000000000" pitchFamily="2" charset="2"/>
              <a:buNone/>
            </a:pPr>
            <a:r>
              <a:rPr lang="en-US" altLang="zh-CN" sz="1600" b="1" spc="-1" dirty="0">
                <a:solidFill>
                  <a:srgbClr val="5FBD98"/>
                </a:solidFill>
                <a:uFill>
                  <a:solidFill>
                    <a:srgbClr val="FFFFFF"/>
                  </a:solidFill>
                </a:uFill>
                <a:latin typeface="微软雅黑"/>
                <a:ea typeface="微软雅黑"/>
              </a:rPr>
              <a:t>		</a:t>
            </a:r>
            <a:endParaRPr lang="en-US" dirty="0"/>
          </a:p>
        </p:txBody>
      </p:sp>
      <p:pic>
        <p:nvPicPr>
          <p:cNvPr id="7" name="图片 6">
            <a:extLst>
              <a:ext uri="{FF2B5EF4-FFF2-40B4-BE49-F238E27FC236}">
                <a16:creationId xmlns:a16="http://schemas.microsoft.com/office/drawing/2014/main" id="{B2DF8AA0-5C09-4549-85B3-5817F57B5B38}"/>
              </a:ext>
            </a:extLst>
          </p:cNvPr>
          <p:cNvPicPr>
            <a:picLocks noChangeAspect="1"/>
          </p:cNvPicPr>
          <p:nvPr/>
        </p:nvPicPr>
        <p:blipFill>
          <a:blip r:embed="rId4"/>
          <a:stretch>
            <a:fillRect/>
          </a:stretch>
        </p:blipFill>
        <p:spPr>
          <a:xfrm>
            <a:off x="7678738" y="2193758"/>
            <a:ext cx="3422650" cy="3055620"/>
          </a:xfrm>
          <a:prstGeom prst="rect">
            <a:avLst/>
          </a:prstGeom>
        </p:spPr>
      </p:pic>
      <p:sp>
        <p:nvSpPr>
          <p:cNvPr id="9" name="文本框 8">
            <a:extLst>
              <a:ext uri="{FF2B5EF4-FFF2-40B4-BE49-F238E27FC236}">
                <a16:creationId xmlns:a16="http://schemas.microsoft.com/office/drawing/2014/main" id="{ED66261B-FB1F-C74D-B674-8D52CA285FFD}"/>
              </a:ext>
            </a:extLst>
          </p:cNvPr>
          <p:cNvSpPr txBox="1"/>
          <p:nvPr/>
        </p:nvSpPr>
        <p:spPr>
          <a:xfrm>
            <a:off x="1416468" y="1862973"/>
            <a:ext cx="5212931" cy="4339650"/>
          </a:xfrm>
          <a:prstGeom prst="rect">
            <a:avLst/>
          </a:prstGeom>
          <a:noFill/>
        </p:spPr>
        <p:txBody>
          <a:bodyPr wrap="square" rtlCol="0">
            <a:spAutoFit/>
          </a:bodyPr>
          <a:lstStyle/>
          <a:p>
            <a:pPr marL="285750" indent="-285750">
              <a:buClr>
                <a:schemeClr val="accent1">
                  <a:lumMod val="75000"/>
                </a:schemeClr>
              </a:buClr>
              <a:buSzPct val="70000"/>
              <a:buFont typeface="Wingdings" pitchFamily="2" charset="2"/>
              <a:buChar char="n"/>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Bi-LSTM-CRF</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步骤：</a:t>
            </a:r>
          </a:p>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词向量表示。将句子中的词转化为词向量，作为网络的输入。</a:t>
            </a:r>
          </a:p>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上下文表示。对词向量的序列进行</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BiLSTM</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，输出维度是tag siz</a:t>
            </a:r>
            <a:r>
              <a:rPr lang="fr-FR"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e</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p>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解码。使用</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CRF</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算法找到得分最高的标签序列和计算所有标签序列的概率分布。</a:t>
            </a:r>
            <a:r>
              <a:rPr lang="en-US" altLang="zh-CN" b="1" spc="-1" dirty="0">
                <a:solidFill>
                  <a:schemeClr val="accent2"/>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CRF</a:t>
            </a:r>
            <a:r>
              <a:rPr lang="zh-CN" altLang="en-US" b="1" spc="-1" dirty="0">
                <a:solidFill>
                  <a:schemeClr val="accent2"/>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会考虑输出label之间的顺序性</a:t>
            </a:r>
            <a:r>
              <a:rPr lang="zh-CN" altLang="en-US" spc="-1" dirty="0">
                <a:solidFill>
                  <a:schemeClr val="accent2"/>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endParaRPr lang="en-US" altLang="zh-CN" spc="-1" dirty="0">
              <a:solidFill>
                <a:schemeClr val="accent2"/>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r>
              <a:rPr lang="zh-CN" altLang="en-US" sz="2400" b="1" dirty="0">
                <a:latin typeface="Times New Roman" panose="02020603050405020304" pitchFamily="18" charset="0"/>
                <a:ea typeface="宋体" panose="02010600030101010101" pitchFamily="2" charset="-122"/>
              </a:rPr>
              <a:t>优势：</a:t>
            </a:r>
            <a:endParaRPr lang="zh-CN" altLang="en-US"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LSTM考虑的是输入序列X的上下文信息。CRF还可以考虑tag之间的依赖关系信息（对输出作一定的限制）。</a:t>
            </a:r>
          </a:p>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命名实体识别准确率高、鲁棒性强。</a:t>
            </a:r>
          </a:p>
          <a:p>
            <a:pPr marL="342900" indent="-342900">
              <a:buFont typeface="+mj-ea"/>
              <a:buAutoNum type="circleNumDbPlain"/>
            </a:pPr>
            <a:endParaRPr lang="zh-CN" altLang="en-US" spc="-1" dirty="0">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extLst>
      <p:ext uri="{BB962C8B-B14F-4D97-AF65-F5344CB8AC3E}">
        <p14:creationId xmlns:p14="http://schemas.microsoft.com/office/powerpoint/2010/main" val="73431701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43" name="弧形 42">
            <a:extLst>
              <a:ext uri="{FF2B5EF4-FFF2-40B4-BE49-F238E27FC236}">
                <a16:creationId xmlns:a16="http://schemas.microsoft.com/office/drawing/2014/main" id="{56AD8E85-5582-4576-98A5-4E8918D69B7F}"/>
              </a:ext>
            </a:extLst>
          </p:cNvPr>
          <p:cNvSpPr/>
          <p:nvPr/>
        </p:nvSpPr>
        <p:spPr>
          <a:xfrm rot="373863">
            <a:off x="-9763705" y="1020394"/>
            <a:ext cx="22456470" cy="12001781"/>
          </a:xfrm>
          <a:prstGeom prst="arc">
            <a:avLst>
              <a:gd name="adj1" fmla="val 14963718"/>
              <a:gd name="adj2" fmla="val 2093264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36C4133-105A-4115-A6EE-BDF80F8209D0}"/>
              </a:ext>
            </a:extLst>
          </p:cNvPr>
          <p:cNvSpPr/>
          <p:nvPr/>
        </p:nvSpPr>
        <p:spPr>
          <a:xfrm>
            <a:off x="464483" y="3190673"/>
            <a:ext cx="3160294" cy="569494"/>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6">
            <a:extLst>
              <a:ext uri="{FF2B5EF4-FFF2-40B4-BE49-F238E27FC236}">
                <a16:creationId xmlns:a16="http://schemas.microsoft.com/office/drawing/2014/main" id="{3F9C6ED3-7046-443D-A023-4D0E6B11427F}"/>
              </a:ext>
            </a:extLst>
          </p:cNvPr>
          <p:cNvSpPr txBox="1"/>
          <p:nvPr/>
        </p:nvSpPr>
        <p:spPr>
          <a:xfrm>
            <a:off x="464483" y="3166873"/>
            <a:ext cx="3646771" cy="707886"/>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sym typeface="+mn-lt"/>
              </a:rPr>
              <a:t>目录</a:t>
            </a:r>
          </a:p>
        </p:txBody>
      </p:sp>
      <p:grpSp>
        <p:nvGrpSpPr>
          <p:cNvPr id="31" name="PA-组合 8">
            <a:extLst>
              <a:ext uri="{FF2B5EF4-FFF2-40B4-BE49-F238E27FC236}">
                <a16:creationId xmlns:a16="http://schemas.microsoft.com/office/drawing/2014/main" id="{A687A5EB-0FA3-473D-8D04-FA0D5F76B508}"/>
              </a:ext>
            </a:extLst>
          </p:cNvPr>
          <p:cNvGrpSpPr/>
          <p:nvPr>
            <p:custDataLst>
              <p:tags r:id="rId1"/>
            </p:custDataLst>
          </p:nvPr>
        </p:nvGrpSpPr>
        <p:grpSpPr>
          <a:xfrm>
            <a:off x="3983410" y="973856"/>
            <a:ext cx="2255782" cy="904779"/>
            <a:chOff x="3261822" y="3202201"/>
            <a:chExt cx="2255782" cy="904779"/>
          </a:xfrm>
        </p:grpSpPr>
        <p:sp>
          <p:nvSpPr>
            <p:cNvPr id="32" name="PA-矩形 35">
              <a:extLst>
                <a:ext uri="{FF2B5EF4-FFF2-40B4-BE49-F238E27FC236}">
                  <a16:creationId xmlns:a16="http://schemas.microsoft.com/office/drawing/2014/main" id="{B01CA7FC-6C15-4AE1-B8AC-D8104D61C373}"/>
                </a:ext>
              </a:extLst>
            </p:cNvPr>
            <p:cNvSpPr/>
            <p:nvPr>
              <p:custDataLst>
                <p:tags r:id="rId8"/>
              </p:custDataLst>
            </p:nvPr>
          </p:nvSpPr>
          <p:spPr>
            <a:xfrm>
              <a:off x="3261822" y="3735019"/>
              <a:ext cx="2255782" cy="371961"/>
            </a:xfrm>
            <a:prstGeom prst="rect">
              <a:avLst/>
            </a:prstGeom>
          </p:spPr>
          <p:txBody>
            <a:bodyPr wrap="square">
              <a:spAutoFit/>
              <a:scene3d>
                <a:camera prst="orthographicFront"/>
                <a:lightRig rig="threePt" dir="t"/>
              </a:scene3d>
              <a:sp3d contourW="12700"/>
            </a:bodyPr>
            <a:lstStyle/>
            <a:p>
              <a:pPr>
                <a:lnSpc>
                  <a:spcPct val="125000"/>
                </a:lnSpc>
              </a:pPr>
              <a:r>
                <a:rPr lang="zh-CN" altLang="en-US" sz="1600" dirty="0">
                  <a:solidFill>
                    <a:schemeClr val="tx1">
                      <a:lumMod val="65000"/>
                      <a:lumOff val="35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漏洞检索</a:t>
              </a:r>
            </a:p>
          </p:txBody>
        </p:sp>
        <p:sp>
          <p:nvSpPr>
            <p:cNvPr id="33" name="PA-矩形 36">
              <a:extLst>
                <a:ext uri="{FF2B5EF4-FFF2-40B4-BE49-F238E27FC236}">
                  <a16:creationId xmlns:a16="http://schemas.microsoft.com/office/drawing/2014/main" id="{166B8A7A-2E17-4016-9970-F01245A1AD8A}"/>
                </a:ext>
              </a:extLst>
            </p:cNvPr>
            <p:cNvSpPr/>
            <p:nvPr>
              <p:custDataLst>
                <p:tags r:id="rId9"/>
              </p:custDataLst>
            </p:nvPr>
          </p:nvSpPr>
          <p:spPr>
            <a:xfrm>
              <a:off x="3261822" y="3202201"/>
              <a:ext cx="1887510" cy="511807"/>
            </a:xfrm>
            <a:prstGeom prst="rect">
              <a:avLst/>
            </a:prstGeom>
          </p:spPr>
          <p:txBody>
            <a:bodyPr wrap="square">
              <a:spAutoFit/>
              <a:scene3d>
                <a:camera prst="orthographicFront"/>
                <a:lightRig rig="threePt" dir="t"/>
              </a:scene3d>
              <a:sp3d contourW="12700"/>
            </a:bodyPr>
            <a:lstStyle/>
            <a:p>
              <a:pPr>
                <a:lnSpc>
                  <a:spcPct val="125000"/>
                </a:lnSpc>
              </a:pPr>
              <a:r>
                <a:rPr lang="zh-CN" altLang="fr-FR" sz="2400" dirty="0">
                  <a:latin typeface="思源黑体 CN Light" panose="020B0300000000000000" pitchFamily="34" charset="-122"/>
                  <a:ea typeface="思源黑体 CN Light" panose="020B0300000000000000" pitchFamily="34" charset="-122"/>
                  <a:cs typeface="思源黑体 CN Light" panose="020B0300000000000000" pitchFamily="34" charset="-122"/>
                </a:rPr>
                <a:t>问题</a:t>
              </a:r>
              <a:r>
                <a:rPr lang="zh-CN" altLang="en-US" sz="2400" dirty="0">
                  <a:latin typeface="思源黑体 CN Light" panose="020B0300000000000000" pitchFamily="34" charset="-122"/>
                  <a:ea typeface="思源黑体 CN Light" panose="020B0300000000000000" pitchFamily="34" charset="-122"/>
                  <a:cs typeface="思源黑体 CN Light" panose="020B0300000000000000" pitchFamily="34" charset="-122"/>
                </a:rPr>
                <a:t>分析</a:t>
              </a:r>
            </a:p>
          </p:txBody>
        </p:sp>
      </p:grpSp>
      <p:grpSp>
        <p:nvGrpSpPr>
          <p:cNvPr id="34" name="PA-组合 9">
            <a:extLst>
              <a:ext uri="{FF2B5EF4-FFF2-40B4-BE49-F238E27FC236}">
                <a16:creationId xmlns:a16="http://schemas.microsoft.com/office/drawing/2014/main" id="{559EBE06-46AC-4042-BA37-528352F0F799}"/>
              </a:ext>
            </a:extLst>
          </p:cNvPr>
          <p:cNvGrpSpPr/>
          <p:nvPr>
            <p:custDataLst>
              <p:tags r:id="rId2"/>
            </p:custDataLst>
          </p:nvPr>
        </p:nvGrpSpPr>
        <p:grpSpPr>
          <a:xfrm>
            <a:off x="7283641" y="1890401"/>
            <a:ext cx="2255782" cy="904779"/>
            <a:chOff x="6027268" y="2410266"/>
            <a:chExt cx="2255782" cy="904779"/>
          </a:xfrm>
        </p:grpSpPr>
        <p:sp>
          <p:nvSpPr>
            <p:cNvPr id="35" name="PA-矩形 38">
              <a:extLst>
                <a:ext uri="{FF2B5EF4-FFF2-40B4-BE49-F238E27FC236}">
                  <a16:creationId xmlns:a16="http://schemas.microsoft.com/office/drawing/2014/main" id="{1EE38D06-BEE5-4BFF-AD86-6F59F8F78007}"/>
                </a:ext>
              </a:extLst>
            </p:cNvPr>
            <p:cNvSpPr/>
            <p:nvPr>
              <p:custDataLst>
                <p:tags r:id="rId6"/>
              </p:custDataLst>
            </p:nvPr>
          </p:nvSpPr>
          <p:spPr>
            <a:xfrm>
              <a:off x="6027268" y="2943084"/>
              <a:ext cx="2255782" cy="371961"/>
            </a:xfrm>
            <a:prstGeom prst="rect">
              <a:avLst/>
            </a:prstGeom>
          </p:spPr>
          <p:txBody>
            <a:bodyPr wrap="square">
              <a:spAutoFit/>
              <a:scene3d>
                <a:camera prst="orthographicFront"/>
                <a:lightRig rig="threePt" dir="t"/>
              </a:scene3d>
              <a:sp3d contourW="12700"/>
            </a:bodyPr>
            <a:lstStyle/>
            <a:p>
              <a:pPr>
                <a:lnSpc>
                  <a:spcPct val="125000"/>
                </a:lnSpc>
              </a:pPr>
              <a:r>
                <a:rPr lang="zh-CN" altLang="en-US" sz="1600" dirty="0">
                  <a:solidFill>
                    <a:schemeClr val="tx1">
                      <a:lumMod val="65000"/>
                      <a:lumOff val="35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知识图谱</a:t>
              </a:r>
            </a:p>
          </p:txBody>
        </p:sp>
        <p:sp>
          <p:nvSpPr>
            <p:cNvPr id="36" name="PA-矩形 39">
              <a:extLst>
                <a:ext uri="{FF2B5EF4-FFF2-40B4-BE49-F238E27FC236}">
                  <a16:creationId xmlns:a16="http://schemas.microsoft.com/office/drawing/2014/main" id="{811F0364-6FB4-47DA-B3E1-A63FA1B06BF2}"/>
                </a:ext>
              </a:extLst>
            </p:cNvPr>
            <p:cNvSpPr/>
            <p:nvPr>
              <p:custDataLst>
                <p:tags r:id="rId7"/>
              </p:custDataLst>
            </p:nvPr>
          </p:nvSpPr>
          <p:spPr>
            <a:xfrm>
              <a:off x="6027268" y="2410266"/>
              <a:ext cx="1887510" cy="511807"/>
            </a:xfrm>
            <a:prstGeom prst="rect">
              <a:avLst/>
            </a:prstGeom>
          </p:spPr>
          <p:txBody>
            <a:bodyPr wrap="square">
              <a:spAutoFit/>
              <a:scene3d>
                <a:camera prst="orthographicFront"/>
                <a:lightRig rig="threePt" dir="t"/>
              </a:scene3d>
              <a:sp3d contourW="12700"/>
            </a:bodyPr>
            <a:lstStyle/>
            <a:p>
              <a:pPr>
                <a:lnSpc>
                  <a:spcPct val="125000"/>
                </a:lnSpc>
              </a:pPr>
              <a:r>
                <a:rPr lang="zh-CN" altLang="en-US" sz="2400" spc="300" dirty="0">
                  <a:solidFill>
                    <a:schemeClr val="tx2">
                      <a:lumMod val="50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解决方法</a:t>
              </a:r>
            </a:p>
          </p:txBody>
        </p:sp>
      </p:grpSp>
      <p:grpSp>
        <p:nvGrpSpPr>
          <p:cNvPr id="37" name="PA-组合 10">
            <a:extLst>
              <a:ext uri="{FF2B5EF4-FFF2-40B4-BE49-F238E27FC236}">
                <a16:creationId xmlns:a16="http://schemas.microsoft.com/office/drawing/2014/main" id="{66CEF378-B936-47FA-99CD-36545D1D1B41}"/>
              </a:ext>
            </a:extLst>
          </p:cNvPr>
          <p:cNvGrpSpPr/>
          <p:nvPr>
            <p:custDataLst>
              <p:tags r:id="rId3"/>
            </p:custDataLst>
          </p:nvPr>
        </p:nvGrpSpPr>
        <p:grpSpPr>
          <a:xfrm>
            <a:off x="9936218" y="3163875"/>
            <a:ext cx="2255782" cy="904779"/>
            <a:chOff x="8959402" y="1415131"/>
            <a:chExt cx="2255782" cy="904779"/>
          </a:xfrm>
        </p:grpSpPr>
        <p:sp>
          <p:nvSpPr>
            <p:cNvPr id="38" name="PA-矩形 41">
              <a:extLst>
                <a:ext uri="{FF2B5EF4-FFF2-40B4-BE49-F238E27FC236}">
                  <a16:creationId xmlns:a16="http://schemas.microsoft.com/office/drawing/2014/main" id="{FC5AF468-A025-4B13-BCE8-869CDC8D6A5E}"/>
                </a:ext>
              </a:extLst>
            </p:cNvPr>
            <p:cNvSpPr/>
            <p:nvPr>
              <p:custDataLst>
                <p:tags r:id="rId4"/>
              </p:custDataLst>
            </p:nvPr>
          </p:nvSpPr>
          <p:spPr>
            <a:xfrm>
              <a:off x="8959402" y="1947949"/>
              <a:ext cx="2255782" cy="371961"/>
            </a:xfrm>
            <a:prstGeom prst="rect">
              <a:avLst/>
            </a:prstGeom>
          </p:spPr>
          <p:txBody>
            <a:bodyPr wrap="square">
              <a:spAutoFit/>
              <a:scene3d>
                <a:camera prst="orthographicFront"/>
                <a:lightRig rig="threePt" dir="t"/>
              </a:scene3d>
              <a:sp3d contourW="12700"/>
            </a:bodyPr>
            <a:lstStyle/>
            <a:p>
              <a:pPr>
                <a:lnSpc>
                  <a:spcPct val="125000"/>
                </a:lnSpc>
              </a:pPr>
              <a:r>
                <a:rPr lang="zh-CN" altLang="en-US" sz="1600" dirty="0">
                  <a:solidFill>
                    <a:schemeClr val="tx1">
                      <a:lumMod val="65000"/>
                      <a:lumOff val="35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项目介绍</a:t>
              </a:r>
            </a:p>
          </p:txBody>
        </p:sp>
        <p:sp>
          <p:nvSpPr>
            <p:cNvPr id="39" name="PA-矩形 42">
              <a:extLst>
                <a:ext uri="{FF2B5EF4-FFF2-40B4-BE49-F238E27FC236}">
                  <a16:creationId xmlns:a16="http://schemas.microsoft.com/office/drawing/2014/main" id="{810D4117-A835-494E-AB20-9387D1DD8DBE}"/>
                </a:ext>
              </a:extLst>
            </p:cNvPr>
            <p:cNvSpPr/>
            <p:nvPr>
              <p:custDataLst>
                <p:tags r:id="rId5"/>
              </p:custDataLst>
            </p:nvPr>
          </p:nvSpPr>
          <p:spPr>
            <a:xfrm>
              <a:off x="8959402" y="1415131"/>
              <a:ext cx="1887510" cy="511807"/>
            </a:xfrm>
            <a:prstGeom prst="rect">
              <a:avLst/>
            </a:prstGeom>
          </p:spPr>
          <p:txBody>
            <a:bodyPr wrap="square">
              <a:spAutoFit/>
              <a:scene3d>
                <a:camera prst="orthographicFront"/>
                <a:lightRig rig="threePt" dir="t"/>
              </a:scene3d>
              <a:sp3d contourW="12700"/>
            </a:bodyPr>
            <a:lstStyle/>
            <a:p>
              <a:pPr>
                <a:lnSpc>
                  <a:spcPct val="125000"/>
                </a:lnSpc>
              </a:pPr>
              <a:r>
                <a:rPr lang="zh-CN" altLang="en-US" sz="2400" spc="300" dirty="0">
                  <a:solidFill>
                    <a:schemeClr val="tx2">
                      <a:lumMod val="50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系统架构</a:t>
              </a:r>
            </a:p>
          </p:txBody>
        </p:sp>
      </p:grpSp>
      <p:sp>
        <p:nvSpPr>
          <p:cNvPr id="40" name="椭圆 39">
            <a:extLst>
              <a:ext uri="{FF2B5EF4-FFF2-40B4-BE49-F238E27FC236}">
                <a16:creationId xmlns:a16="http://schemas.microsoft.com/office/drawing/2014/main" id="{8623E19D-3225-4A63-AF4B-F0A6A8EA6941}"/>
              </a:ext>
            </a:extLst>
          </p:cNvPr>
          <p:cNvSpPr/>
          <p:nvPr/>
        </p:nvSpPr>
        <p:spPr>
          <a:xfrm>
            <a:off x="3490504" y="1124774"/>
            <a:ext cx="275548" cy="275548"/>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a:extLst>
              <a:ext uri="{FF2B5EF4-FFF2-40B4-BE49-F238E27FC236}">
                <a16:creationId xmlns:a16="http://schemas.microsoft.com/office/drawing/2014/main" id="{16AEC5C9-5773-484F-94B3-40BA7C2E87F9}"/>
              </a:ext>
            </a:extLst>
          </p:cNvPr>
          <p:cNvSpPr/>
          <p:nvPr/>
        </p:nvSpPr>
        <p:spPr>
          <a:xfrm>
            <a:off x="6854401" y="2088473"/>
            <a:ext cx="275548" cy="275548"/>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椭圆 41">
            <a:extLst>
              <a:ext uri="{FF2B5EF4-FFF2-40B4-BE49-F238E27FC236}">
                <a16:creationId xmlns:a16="http://schemas.microsoft.com/office/drawing/2014/main" id="{50DD0A50-BE56-431D-B1A3-4FF3504C9423}"/>
              </a:ext>
            </a:extLst>
          </p:cNvPr>
          <p:cNvSpPr/>
          <p:nvPr/>
        </p:nvSpPr>
        <p:spPr>
          <a:xfrm>
            <a:off x="9506978" y="3314033"/>
            <a:ext cx="275548" cy="275548"/>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73514350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down)">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down)">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0" grpId="0" animBg="1"/>
      <p:bldP spid="41" grpId="0" animBg="1"/>
      <p:bldP spid="4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71450" y="-257175"/>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9BB83AAE-AB2B-114C-A73B-41044CA0AF42}"/>
              </a:ext>
            </a:extLst>
          </p:cNvPr>
          <p:cNvSpPr txBox="1"/>
          <p:nvPr/>
        </p:nvSpPr>
        <p:spPr>
          <a:xfrm>
            <a:off x="1071563" y="1671638"/>
            <a:ext cx="10029825" cy="338554"/>
          </a:xfrm>
          <a:prstGeom prst="rect">
            <a:avLst/>
          </a:prstGeom>
          <a:noFill/>
        </p:spPr>
        <p:txBody>
          <a:bodyPr wrap="square" rtlCol="0">
            <a:spAutoFit/>
          </a:bodyPr>
          <a:lstStyle/>
          <a:p>
            <a:pPr marL="1905" indent="0">
              <a:lnSpc>
                <a:spcPct val="100000"/>
              </a:lnSpc>
              <a:buClr>
                <a:srgbClr val="727CA3"/>
              </a:buClr>
              <a:buSzPct val="76000"/>
              <a:buFont typeface="Wingdings" panose="05000000000000000000" pitchFamily="2" charset="2"/>
              <a:buNone/>
            </a:pPr>
            <a:r>
              <a:rPr lang="en-US" altLang="zh-CN" sz="1600" b="1" spc="-1" dirty="0">
                <a:solidFill>
                  <a:srgbClr val="5FBD98"/>
                </a:solidFill>
                <a:uFill>
                  <a:solidFill>
                    <a:srgbClr val="FFFFFF"/>
                  </a:solidFill>
                </a:uFill>
                <a:latin typeface="微软雅黑"/>
                <a:ea typeface="微软雅黑"/>
              </a:rPr>
              <a:t>		</a:t>
            </a:r>
            <a:endParaRPr lang="en-US" dirty="0"/>
          </a:p>
        </p:txBody>
      </p:sp>
      <p:sp>
        <p:nvSpPr>
          <p:cNvPr id="9" name="文本框 8">
            <a:extLst>
              <a:ext uri="{FF2B5EF4-FFF2-40B4-BE49-F238E27FC236}">
                <a16:creationId xmlns:a16="http://schemas.microsoft.com/office/drawing/2014/main" id="{ED66261B-FB1F-C74D-B674-8D52CA285FFD}"/>
              </a:ext>
            </a:extLst>
          </p:cNvPr>
          <p:cNvSpPr txBox="1"/>
          <p:nvPr/>
        </p:nvSpPr>
        <p:spPr>
          <a:xfrm>
            <a:off x="1416468" y="1862973"/>
            <a:ext cx="9227720" cy="3416320"/>
          </a:xfrm>
          <a:prstGeom prst="rect">
            <a:avLst/>
          </a:prstGeom>
          <a:noFill/>
        </p:spPr>
        <p:txBody>
          <a:bodyPr wrap="square" rtlCol="0">
            <a:spAutoFit/>
          </a:bodyPr>
          <a:lstStyle/>
          <a:p>
            <a:pPr marL="342900" indent="-342900">
              <a:buClr>
                <a:srgbClr val="42819B"/>
              </a:buClr>
              <a:buFont typeface="Wingdings" pitchFamily="2" charset="2"/>
              <a:buChar char="n"/>
            </a:pPr>
            <a:r>
              <a:rPr lang="zh-CN" altLang="en-US"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rPr>
              <a:t>工具</a:t>
            </a:r>
            <a:endParaRPr lang="en-US" altLang="zh-CN"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a:buClr>
                <a:srgbClr val="42819B"/>
              </a:buClr>
            </a:pPr>
            <a:r>
              <a:rPr lang="fr-FR" altLang="zh-CN" dirty="0">
                <a:latin typeface="Times New Roman" panose="02020603050405020304" pitchFamily="18" charset="0"/>
                <a:ea typeface="宋体" panose="02010600030101010101" pitchFamily="2" charset="-122"/>
              </a:rPr>
              <a:t>	Stanford NER</a:t>
            </a:r>
          </a:p>
          <a:p>
            <a:pPr>
              <a:buClr>
                <a:srgbClr val="42819B"/>
              </a:buClr>
            </a:pPr>
            <a:r>
              <a:rPr lang="zh-CN" altLang="en-US" dirty="0">
                <a:latin typeface="Times New Roman" panose="02020603050405020304" pitchFamily="18" charset="0"/>
                <a:ea typeface="宋体" panose="02010600030101010101" pitchFamily="2" charset="-122"/>
              </a:rPr>
              <a:t>斯坦福大学开发的基于条件随机场的命名实体识别系统，该系统参数是基于</a:t>
            </a:r>
            <a:r>
              <a:rPr lang="fr-FR" altLang="zh-CN" dirty="0" err="1">
                <a:latin typeface="Times New Roman" panose="02020603050405020304" pitchFamily="18" charset="0"/>
                <a:ea typeface="宋体" panose="02010600030101010101" pitchFamily="2" charset="-122"/>
              </a:rPr>
              <a:t>CoNLL</a:t>
            </a:r>
            <a:r>
              <a:rPr lang="zh-CN" altLang="fr-FR" dirty="0">
                <a:latin typeface="Times New Roman" panose="02020603050405020304" pitchFamily="18" charset="0"/>
                <a:ea typeface="宋体" panose="02010600030101010101" pitchFamily="2" charset="-122"/>
              </a:rPr>
              <a:t>、</a:t>
            </a:r>
            <a:r>
              <a:rPr lang="fr-FR" altLang="zh-CN" dirty="0">
                <a:latin typeface="Times New Roman" panose="02020603050405020304" pitchFamily="18" charset="0"/>
                <a:ea typeface="宋体" panose="02010600030101010101" pitchFamily="2" charset="-122"/>
              </a:rPr>
              <a:t>MUC-6</a:t>
            </a:r>
            <a:r>
              <a:rPr lang="zh-CN" altLang="fr-FR" dirty="0">
                <a:latin typeface="Times New Roman" panose="02020603050405020304" pitchFamily="18" charset="0"/>
                <a:ea typeface="宋体" panose="02010600030101010101" pitchFamily="2" charset="-122"/>
              </a:rPr>
              <a:t>、</a:t>
            </a:r>
            <a:r>
              <a:rPr lang="fr-FR" altLang="zh-CN" dirty="0">
                <a:latin typeface="Times New Roman" panose="02020603050405020304" pitchFamily="18" charset="0"/>
                <a:ea typeface="宋体" panose="02010600030101010101" pitchFamily="2" charset="-122"/>
              </a:rPr>
              <a:t>MUC-7</a:t>
            </a:r>
            <a:r>
              <a:rPr lang="zh-CN" altLang="en-US" dirty="0">
                <a:latin typeface="Times New Roman" panose="02020603050405020304" pitchFamily="18" charset="0"/>
                <a:ea typeface="宋体" panose="02010600030101010101" pitchFamily="2" charset="-122"/>
              </a:rPr>
              <a:t>和</a:t>
            </a:r>
            <a:r>
              <a:rPr lang="fr-FR" altLang="zh-CN" dirty="0">
                <a:latin typeface="Times New Roman" panose="02020603050405020304" pitchFamily="18" charset="0"/>
                <a:ea typeface="宋体" panose="02010600030101010101" pitchFamily="2" charset="-122"/>
              </a:rPr>
              <a:t>ACE</a:t>
            </a:r>
            <a:r>
              <a:rPr lang="zh-CN" altLang="en-US" dirty="0">
                <a:latin typeface="Times New Roman" panose="02020603050405020304" pitchFamily="18" charset="0"/>
                <a:ea typeface="宋体" panose="02010600030101010101" pitchFamily="2" charset="-122"/>
              </a:rPr>
              <a:t>命名实体语料训练出来的。</a:t>
            </a:r>
            <a:endParaRPr lang="en-US" altLang="zh-CN" dirty="0">
              <a:latin typeface="Times New Roman" panose="02020603050405020304" pitchFamily="18" charset="0"/>
              <a:ea typeface="宋体" panose="02010600030101010101" pitchFamily="2" charset="-122"/>
            </a:endParaRPr>
          </a:p>
          <a:p>
            <a:pPr>
              <a:buClr>
                <a:srgbClr val="42819B"/>
              </a:buClr>
            </a:pPr>
            <a:r>
              <a:rPr lang="en-US" altLang="zh-CN"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rPr>
              <a:t>	</a:t>
            </a:r>
            <a:r>
              <a:rPr lang="fr-FR" altLang="zh-CN" dirty="0" err="1">
                <a:latin typeface="Times New Roman" panose="02020603050405020304" pitchFamily="18" charset="0"/>
                <a:ea typeface="宋体" panose="02010600030101010101" pitchFamily="2" charset="-122"/>
              </a:rPr>
              <a:t>Hanlp</a:t>
            </a:r>
            <a:endParaRPr lang="fr-FR" altLang="zh-CN" dirty="0">
              <a:latin typeface="Times New Roman" panose="02020603050405020304" pitchFamily="18" charset="0"/>
              <a:ea typeface="宋体" panose="02010600030101010101" pitchFamily="2" charset="-122"/>
            </a:endParaRPr>
          </a:p>
          <a:p>
            <a:pPr>
              <a:buClr>
                <a:srgbClr val="42819B"/>
              </a:buClr>
            </a:pPr>
            <a:r>
              <a:rPr lang="fr-FR" altLang="zh-CN" dirty="0" err="1">
                <a:latin typeface="Times New Roman" panose="02020603050405020304" pitchFamily="18" charset="0"/>
                <a:ea typeface="宋体" panose="02010600030101010101" pitchFamily="2" charset="-122"/>
              </a:rPr>
              <a:t>HanLP</a:t>
            </a:r>
            <a:r>
              <a:rPr lang="zh-CN" altLang="en-US" dirty="0">
                <a:latin typeface="Times New Roman" panose="02020603050405020304" pitchFamily="18" charset="0"/>
                <a:ea typeface="宋体" panose="02010600030101010101" pitchFamily="2" charset="-122"/>
              </a:rPr>
              <a:t>是一系列模型与算法组成的</a:t>
            </a:r>
            <a:r>
              <a:rPr lang="fr-FR" altLang="zh-CN" dirty="0">
                <a:latin typeface="Times New Roman" panose="02020603050405020304" pitchFamily="18" charset="0"/>
                <a:ea typeface="宋体" panose="02010600030101010101" pitchFamily="2" charset="-122"/>
              </a:rPr>
              <a:t>NLP</a:t>
            </a:r>
            <a:r>
              <a:rPr lang="zh-CN" altLang="en-US" dirty="0">
                <a:latin typeface="Times New Roman" panose="02020603050405020304" pitchFamily="18" charset="0"/>
                <a:ea typeface="宋体" panose="02010600030101010101" pitchFamily="2" charset="-122"/>
              </a:rPr>
              <a:t>工具包，由大快搜索主导并完全开源，目标是普及自然语言处理在生产环境中的应用。支持命名实体识别。</a:t>
            </a:r>
            <a:endParaRPr lang="en-US" altLang="zh-CN" dirty="0">
              <a:latin typeface="Times New Roman" panose="02020603050405020304" pitchFamily="18" charset="0"/>
              <a:ea typeface="宋体" panose="02010600030101010101" pitchFamily="2" charset="-122"/>
            </a:endParaRPr>
          </a:p>
          <a:p>
            <a:pPr>
              <a:buClr>
                <a:srgbClr val="42819B"/>
              </a:buClr>
            </a:pPr>
            <a:r>
              <a:rPr lang="en-US" altLang="zh-CN"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rPr>
              <a:t>	NLTK</a:t>
            </a:r>
          </a:p>
          <a:p>
            <a:pPr>
              <a:buClr>
                <a:srgbClr val="42819B"/>
              </a:buClr>
            </a:pPr>
            <a:r>
              <a:rPr lang="fr-FR" altLang="zh-CN" dirty="0">
                <a:latin typeface="Times New Roman" panose="02020603050405020304" pitchFamily="18" charset="0"/>
                <a:ea typeface="宋体" panose="02010600030101010101" pitchFamily="2" charset="-122"/>
              </a:rPr>
              <a:t>NLTK</a:t>
            </a:r>
            <a:r>
              <a:rPr lang="zh-CN" altLang="en-US" dirty="0">
                <a:latin typeface="Times New Roman" panose="02020603050405020304" pitchFamily="18" charset="0"/>
                <a:ea typeface="宋体" panose="02010600030101010101" pitchFamily="2" charset="-122"/>
              </a:rPr>
              <a:t>是一个高效的</a:t>
            </a:r>
            <a:r>
              <a:rPr lang="fr-FR" altLang="zh-CN" dirty="0">
                <a:latin typeface="Times New Roman" panose="02020603050405020304" pitchFamily="18" charset="0"/>
                <a:ea typeface="宋体" panose="02010600030101010101" pitchFamily="2" charset="-122"/>
              </a:rPr>
              <a:t>Python</a:t>
            </a:r>
            <a:r>
              <a:rPr lang="zh-CN" altLang="en-US" dirty="0">
                <a:latin typeface="Times New Roman" panose="02020603050405020304" pitchFamily="18" charset="0"/>
                <a:ea typeface="宋体" panose="02010600030101010101" pitchFamily="2" charset="-122"/>
              </a:rPr>
              <a:t>构建的平台</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用来处理人类自然语言数据。</a:t>
            </a:r>
            <a:endParaRPr lang="en-US" altLang="zh-CN" dirty="0">
              <a:latin typeface="Times New Roman" panose="02020603050405020304" pitchFamily="18" charset="0"/>
              <a:ea typeface="宋体" panose="02010600030101010101" pitchFamily="2" charset="-122"/>
            </a:endParaRPr>
          </a:p>
          <a:p>
            <a:pPr>
              <a:buClr>
                <a:srgbClr val="42819B"/>
              </a:buClr>
            </a:pPr>
            <a:r>
              <a:rPr lang="en-US" altLang="zh-CN" dirty="0">
                <a:latin typeface="Times New Roman" panose="02020603050405020304" pitchFamily="18" charset="0"/>
                <a:ea typeface="宋体" panose="02010600030101010101" pitchFamily="2" charset="-122"/>
              </a:rPr>
              <a:t>	</a:t>
            </a:r>
            <a:r>
              <a:rPr lang="fr-FR" altLang="zh-CN" dirty="0">
                <a:latin typeface="Times New Roman" panose="02020603050405020304" pitchFamily="18" charset="0"/>
                <a:ea typeface="宋体" panose="02010600030101010101" pitchFamily="2" charset="-122"/>
              </a:rPr>
              <a:t> </a:t>
            </a:r>
            <a:r>
              <a:rPr lang="fr-FR" altLang="zh-CN" dirty="0" err="1">
                <a:latin typeface="Times New Roman" panose="02020603050405020304" pitchFamily="18" charset="0"/>
                <a:ea typeface="宋体" panose="02010600030101010101" pitchFamily="2" charset="-122"/>
              </a:rPr>
              <a:t>Crfsuite</a:t>
            </a:r>
            <a:endParaRPr lang="fr-FR" altLang="zh-CN" dirty="0">
              <a:latin typeface="Times New Roman" panose="02020603050405020304" pitchFamily="18" charset="0"/>
              <a:ea typeface="宋体" panose="02010600030101010101" pitchFamily="2" charset="-122"/>
            </a:endParaRPr>
          </a:p>
          <a:p>
            <a:pPr>
              <a:buClr>
                <a:srgbClr val="42819B"/>
              </a:buClr>
            </a:pPr>
            <a:r>
              <a:rPr lang="zh-CN" altLang="en-US" dirty="0">
                <a:latin typeface="Times New Roman" panose="02020603050405020304" pitchFamily="18" charset="0"/>
                <a:ea typeface="宋体" panose="02010600030101010101" pitchFamily="2" charset="-122"/>
              </a:rPr>
              <a:t>可以载入自己的数据集去训练</a:t>
            </a:r>
            <a:r>
              <a:rPr lang="fr-FR" altLang="zh-CN" dirty="0">
                <a:latin typeface="Times New Roman" panose="02020603050405020304" pitchFamily="18" charset="0"/>
                <a:ea typeface="宋体" panose="02010600030101010101" pitchFamily="2" charset="-122"/>
              </a:rPr>
              <a:t>CRF</a:t>
            </a:r>
            <a:r>
              <a:rPr lang="zh-CN" altLang="en-US" dirty="0">
                <a:latin typeface="Times New Roman" panose="02020603050405020304" pitchFamily="18" charset="0"/>
                <a:ea typeface="宋体" panose="02010600030101010101" pitchFamily="2" charset="-122"/>
              </a:rPr>
              <a:t>实体识别模型。</a:t>
            </a:r>
            <a:endParaRPr lang="fr-FR" altLang="zh-CN" dirty="0">
              <a:latin typeface="Times New Roman" panose="02020603050405020304" pitchFamily="18" charset="0"/>
              <a:ea typeface="宋体" panose="02010600030101010101" pitchFamily="2" charset="-122"/>
            </a:endParaRPr>
          </a:p>
          <a:p>
            <a:pPr>
              <a:buClr>
                <a:srgbClr val="42819B"/>
              </a:buClr>
            </a:pPr>
            <a:r>
              <a:rPr lang="en-US" altLang="zh-CN"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endParaRPr lang="zh-CN" altLang="en-US"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p:txBody>
      </p:sp>
    </p:spTree>
    <p:extLst>
      <p:ext uri="{BB962C8B-B14F-4D97-AF65-F5344CB8AC3E}">
        <p14:creationId xmlns:p14="http://schemas.microsoft.com/office/powerpoint/2010/main" val="282563396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71450" y="-257175"/>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9BB83AAE-AB2B-114C-A73B-41044CA0AF42}"/>
              </a:ext>
            </a:extLst>
          </p:cNvPr>
          <p:cNvSpPr txBox="1"/>
          <p:nvPr/>
        </p:nvSpPr>
        <p:spPr>
          <a:xfrm>
            <a:off x="6703971" y="1775848"/>
            <a:ext cx="10029825" cy="338554"/>
          </a:xfrm>
          <a:prstGeom prst="rect">
            <a:avLst/>
          </a:prstGeom>
          <a:noFill/>
        </p:spPr>
        <p:txBody>
          <a:bodyPr wrap="square" rtlCol="0">
            <a:spAutoFit/>
          </a:bodyPr>
          <a:lstStyle/>
          <a:p>
            <a:pPr marL="1905" indent="0">
              <a:lnSpc>
                <a:spcPct val="100000"/>
              </a:lnSpc>
              <a:buClr>
                <a:srgbClr val="727CA3"/>
              </a:buClr>
              <a:buSzPct val="76000"/>
              <a:buFont typeface="Wingdings" panose="05000000000000000000" pitchFamily="2" charset="2"/>
              <a:buNone/>
            </a:pPr>
            <a:r>
              <a:rPr lang="zh-CN" altLang="en-US" sz="1600" spc="-1" dirty="0">
                <a:uFill>
                  <a:solidFill>
                    <a:srgbClr val="FFFFFF"/>
                  </a:solidFill>
                </a:uFill>
                <a:latin typeface="微软雅黑"/>
                <a:ea typeface="微软雅黑"/>
              </a:rPr>
              <a:t>漏洞相关文献实体抽取效果</a:t>
            </a:r>
            <a:r>
              <a:rPr lang="fr-FR" altLang="zh-CN" sz="1600" spc="-1" dirty="0">
                <a:uFill>
                  <a:solidFill>
                    <a:srgbClr val="FFFFFF"/>
                  </a:solidFill>
                </a:uFill>
                <a:latin typeface="微软雅黑"/>
                <a:ea typeface="微软雅黑"/>
              </a:rPr>
              <a:t>(</a:t>
            </a:r>
            <a:r>
              <a:rPr lang="fr-FR" altLang="zh-CN" sz="1600" spc="-1" dirty="0" err="1">
                <a:uFill>
                  <a:solidFill>
                    <a:srgbClr val="FFFFFF"/>
                  </a:solidFill>
                </a:uFill>
                <a:latin typeface="微软雅黑"/>
                <a:ea typeface="微软雅黑"/>
              </a:rPr>
              <a:t>Hanlp</a:t>
            </a:r>
            <a:r>
              <a:rPr lang="fr-FR" altLang="zh-CN" sz="1600" spc="-1" dirty="0">
                <a:uFill>
                  <a:solidFill>
                    <a:srgbClr val="FFFFFF"/>
                  </a:solidFill>
                </a:uFill>
                <a:latin typeface="微软雅黑"/>
                <a:ea typeface="微软雅黑"/>
              </a:rPr>
              <a:t>)</a:t>
            </a:r>
            <a:r>
              <a:rPr lang="en-US" altLang="zh-CN" sz="1600" spc="-1" dirty="0">
                <a:solidFill>
                  <a:srgbClr val="5FBD98"/>
                </a:solidFill>
                <a:uFill>
                  <a:solidFill>
                    <a:srgbClr val="FFFFFF"/>
                  </a:solidFill>
                </a:uFill>
                <a:latin typeface="微软雅黑"/>
                <a:ea typeface="微软雅黑"/>
              </a:rPr>
              <a:t>		</a:t>
            </a:r>
            <a:endParaRPr lang="en-US" dirty="0"/>
          </a:p>
        </p:txBody>
      </p:sp>
      <p:sp>
        <p:nvSpPr>
          <p:cNvPr id="9" name="文本框 8">
            <a:extLst>
              <a:ext uri="{FF2B5EF4-FFF2-40B4-BE49-F238E27FC236}">
                <a16:creationId xmlns:a16="http://schemas.microsoft.com/office/drawing/2014/main" id="{ED66261B-FB1F-C74D-B674-8D52CA285FFD}"/>
              </a:ext>
            </a:extLst>
          </p:cNvPr>
          <p:cNvSpPr txBox="1"/>
          <p:nvPr/>
        </p:nvSpPr>
        <p:spPr>
          <a:xfrm>
            <a:off x="1364456" y="1989327"/>
            <a:ext cx="5398670" cy="2246769"/>
          </a:xfrm>
          <a:prstGeom prst="rect">
            <a:avLst/>
          </a:prstGeom>
          <a:noFill/>
        </p:spPr>
        <p:txBody>
          <a:bodyPr wrap="square" rtlCol="0">
            <a:spAutoFit/>
          </a:bodyPr>
          <a:lstStyle/>
          <a:p>
            <a:pPr marL="342900" indent="-342900">
              <a:buClr>
                <a:srgbClr val="42819B"/>
              </a:buClr>
              <a:buFont typeface="Wingdings" pitchFamily="2" charset="2"/>
              <a:buChar char="n"/>
            </a:pPr>
            <a:r>
              <a:rPr lang="zh-CN" altLang="en-US"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工具</a:t>
            </a:r>
            <a:r>
              <a:rPr lang="zh-CN" altLang="fr-FR"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缺陷</a:t>
            </a:r>
            <a:endParaRPr lang="fr-FR"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endParaRPr>
          </a:p>
          <a:p>
            <a:pPr>
              <a:buClr>
                <a:srgbClr val="42819B"/>
              </a:buClr>
            </a:pPr>
            <a:r>
              <a:rPr lang="fr-FR"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	</a:t>
            </a:r>
            <a:r>
              <a:rPr lang="zh-CN" altLang="fr-FR"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工具</a:t>
            </a:r>
            <a:r>
              <a:rPr lang="zh-CN" altLang="en-US"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模型由一般性语料训练而得，对于专业领域的漏洞相关文献提取效果并不好，只能提取到人名和机构名称这样的实体。</a:t>
            </a:r>
            <a:endParaRPr lang="en-US"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endParaRPr>
          </a:p>
          <a:p>
            <a:pPr>
              <a:buClr>
                <a:srgbClr val="42819B"/>
              </a:buClr>
            </a:pPr>
            <a:endParaRPr lang="en-US"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endParaRPr>
          </a:p>
          <a:p>
            <a:pPr marL="285750" indent="-285750">
              <a:buClr>
                <a:srgbClr val="42819B"/>
              </a:buClr>
              <a:buFont typeface="Wingdings" pitchFamily="2" charset="2"/>
              <a:buChar char="n"/>
            </a:pPr>
            <a:r>
              <a:rPr lang="zh-CN" altLang="en-US"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解决办法</a:t>
            </a:r>
            <a:endParaRPr lang="en-US"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endParaRPr>
          </a:p>
          <a:p>
            <a:pPr>
              <a:buClr>
                <a:srgbClr val="42819B"/>
              </a:buClr>
            </a:pPr>
            <a:r>
              <a:rPr lang="en-US"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	</a:t>
            </a:r>
            <a:r>
              <a:rPr lang="zh-CN" altLang="en-US"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用漏洞相关语料训练</a:t>
            </a:r>
            <a:r>
              <a:rPr lang="fr-FR"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NER</a:t>
            </a:r>
            <a:r>
              <a:rPr lang="zh-CN" altLang="fr-FR"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模型</a:t>
            </a:r>
            <a:endParaRPr lang="en-US"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endParaRPr>
          </a:p>
        </p:txBody>
      </p:sp>
      <p:pic>
        <p:nvPicPr>
          <p:cNvPr id="10" name="图片 9">
            <a:extLst>
              <a:ext uri="{FF2B5EF4-FFF2-40B4-BE49-F238E27FC236}">
                <a16:creationId xmlns:a16="http://schemas.microsoft.com/office/drawing/2014/main" id="{CEE79377-FCCD-0B49-8FB6-3A7A5DE28AC9}"/>
              </a:ext>
            </a:extLst>
          </p:cNvPr>
          <p:cNvPicPr>
            <a:picLocks noChangeAspect="1"/>
          </p:cNvPicPr>
          <p:nvPr/>
        </p:nvPicPr>
        <p:blipFill>
          <a:blip r:embed="rId4"/>
          <a:stretch>
            <a:fillRect/>
          </a:stretch>
        </p:blipFill>
        <p:spPr>
          <a:xfrm>
            <a:off x="6763126" y="2280882"/>
            <a:ext cx="5295900" cy="2857500"/>
          </a:xfrm>
          <a:prstGeom prst="rect">
            <a:avLst/>
          </a:prstGeom>
        </p:spPr>
      </p:pic>
    </p:spTree>
    <p:extLst>
      <p:ext uri="{BB962C8B-B14F-4D97-AF65-F5344CB8AC3E}">
        <p14:creationId xmlns:p14="http://schemas.microsoft.com/office/powerpoint/2010/main" val="334284489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242887"/>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8" name="矩形 7">
            <a:extLst>
              <a:ext uri="{FF2B5EF4-FFF2-40B4-BE49-F238E27FC236}">
                <a16:creationId xmlns:a16="http://schemas.microsoft.com/office/drawing/2014/main" id="{006CB651-7F4B-4E4F-A094-A5F6045FB4E1}"/>
              </a:ext>
            </a:extLst>
          </p:cNvPr>
          <p:cNvSpPr/>
          <p:nvPr/>
        </p:nvSpPr>
        <p:spPr>
          <a:xfrm>
            <a:off x="1473873" y="1757363"/>
            <a:ext cx="8622627" cy="3939540"/>
          </a:xfrm>
          <a:prstGeom prst="rect">
            <a:avLst/>
          </a:prstGeom>
        </p:spPr>
        <p:txBody>
          <a:bodyPr wrap="square">
            <a:spAutoFit/>
          </a:bodyPr>
          <a:lstStyle/>
          <a:p>
            <a:r>
              <a:rPr kumimoji="1" lang="fr-FR" altLang="zh-CN" dirty="0">
                <a:latin typeface="Times New Roman" panose="02020603050405020304" pitchFamily="18" charset="0"/>
                <a:ea typeface="宋体" panose="02010600030101010101" pitchFamily="2" charset="-122"/>
              </a:rPr>
              <a:t>Ex </a:t>
            </a:r>
            <a:r>
              <a:rPr kumimoji="1" lang="zh-CN" altLang="en-US" dirty="0">
                <a:latin typeface="Times New Roman" panose="02020603050405020304" pitchFamily="18" charset="0"/>
                <a:ea typeface="宋体" panose="02010600030101010101" pitchFamily="2" charset="-122"/>
              </a:rPr>
              <a:t> </a:t>
            </a:r>
            <a:r>
              <a:rPr kumimoji="1" lang="fr-FR" altLang="zh-CN" dirty="0">
                <a:latin typeface="Times New Roman" panose="02020603050405020304" pitchFamily="18" charset="0"/>
                <a:ea typeface="宋体" panose="02010600030101010101" pitchFamily="2" charset="-122"/>
              </a:rPr>
              <a:t>"</a:t>
            </a:r>
            <a:r>
              <a:rPr kumimoji="1" lang="fr-FR" altLang="zh-CN" dirty="0" err="1">
                <a:latin typeface="Times New Roman" panose="02020603050405020304" pitchFamily="18" charset="0"/>
                <a:ea typeface="宋体" panose="02010600030101010101" pitchFamily="2" charset="-122"/>
              </a:rPr>
              <a:t>Several</a:t>
            </a:r>
            <a:r>
              <a:rPr kumimoji="1" lang="fr-FR" altLang="zh-CN" dirty="0">
                <a:latin typeface="Times New Roman" panose="02020603050405020304" pitchFamily="18" charset="0"/>
                <a:ea typeface="宋体" panose="02010600030101010101" pitchFamily="2" charset="-122"/>
              </a:rPr>
              <a:t> extensions of </a:t>
            </a:r>
            <a:r>
              <a:rPr kumimoji="1" lang="fr-FR" altLang="zh-CN" dirty="0" err="1">
                <a:latin typeface="Times New Roman" panose="02020603050405020304" pitchFamily="18" charset="0"/>
                <a:ea typeface="宋体" panose="02010600030101010101" pitchFamily="2" charset="-122"/>
              </a:rPr>
              <a:t>this</a:t>
            </a:r>
            <a:r>
              <a:rPr kumimoji="1" lang="fr-FR" altLang="zh-CN" dirty="0">
                <a:latin typeface="Times New Roman" panose="02020603050405020304" pitchFamily="18" charset="0"/>
                <a:ea typeface="宋体" panose="02010600030101010101" pitchFamily="2" charset="-122"/>
              </a:rPr>
              <a:t> basic </a:t>
            </a:r>
            <a:r>
              <a:rPr kumimoji="1" lang="fr-FR" altLang="zh-CN" dirty="0" err="1">
                <a:latin typeface="Times New Roman" panose="02020603050405020304" pitchFamily="18" charset="0"/>
                <a:ea typeface="宋体" panose="02010600030101010101" pitchFamily="2" charset="-122"/>
              </a:rPr>
              <a:t>idea</a:t>
            </a:r>
            <a:r>
              <a:rPr kumimoji="1" lang="fr-FR" altLang="zh-CN" dirty="0">
                <a:latin typeface="Times New Roman" panose="02020603050405020304" pitchFamily="18" charset="0"/>
                <a:ea typeface="宋体" panose="02010600030101010101" pitchFamily="2" charset="-122"/>
              </a:rPr>
              <a:t> are </a:t>
            </a:r>
            <a:r>
              <a:rPr kumimoji="1" lang="fr-FR" altLang="zh-CN" dirty="0" err="1">
                <a:latin typeface="Times New Roman" panose="02020603050405020304" pitchFamily="18" charset="0"/>
                <a:ea typeface="宋体" panose="02010600030101010101" pitchFamily="2" charset="-122"/>
              </a:rPr>
              <a:t>being</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discussed</a:t>
            </a:r>
            <a:r>
              <a:rPr kumimoji="1" lang="fr-FR" altLang="zh-CN" dirty="0">
                <a:latin typeface="Times New Roman" panose="02020603050405020304" pitchFamily="18" charset="0"/>
                <a:ea typeface="宋体" panose="02010600030101010101" pitchFamily="2" charset="-122"/>
              </a:rPr>
              <a:t> and/or </a:t>
            </a:r>
            <a:r>
              <a:rPr kumimoji="1" lang="fr-FR" altLang="zh-CN" dirty="0" err="1">
                <a:latin typeface="Times New Roman" panose="02020603050405020304" pitchFamily="18" charset="0"/>
                <a:ea typeface="宋体" panose="02010600030101010101" pitchFamily="2" charset="-122"/>
              </a:rPr>
              <a:t>evaluated</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Similar</a:t>
            </a:r>
            <a:r>
              <a:rPr kumimoji="1" lang="fr-FR" altLang="zh-CN" dirty="0">
                <a:latin typeface="Times New Roman" panose="02020603050405020304" pitchFamily="18" charset="0"/>
                <a:ea typeface="宋体" panose="02010600030101010101" pitchFamily="2" charset="-122"/>
              </a:rPr>
              <a:t> to </a:t>
            </a:r>
            <a:r>
              <a:rPr kumimoji="1" lang="fr-FR" altLang="zh-CN" dirty="0" err="1">
                <a:latin typeface="Times New Roman" panose="02020603050405020304" pitchFamily="18" charset="0"/>
                <a:ea typeface="宋体" panose="02010600030101010101" pitchFamily="2" charset="-122"/>
              </a:rPr>
              <a:t>activities</a:t>
            </a:r>
            <a:r>
              <a:rPr kumimoji="1" lang="fr-FR" altLang="zh-CN" dirty="0">
                <a:latin typeface="Times New Roman" panose="02020603050405020304" pitchFamily="18" charset="0"/>
                <a:ea typeface="宋体" panose="02010600030101010101" pitchFamily="2" charset="-122"/>
              </a:rPr>
              <a:t> one </a:t>
            </a:r>
            <a:r>
              <a:rPr kumimoji="1" lang="fr-FR" altLang="zh-CN" dirty="0" err="1">
                <a:latin typeface="Times New Roman" panose="02020603050405020304" pitchFamily="18" charset="0"/>
                <a:ea typeface="宋体" panose="02010600030101010101" pitchFamily="2" charset="-122"/>
              </a:rPr>
              <a:t>can</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define</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subsets</a:t>
            </a:r>
            <a:r>
              <a:rPr kumimoji="1" lang="fr-FR" altLang="zh-CN" dirty="0">
                <a:latin typeface="Times New Roman" panose="02020603050405020304" pitchFamily="18" charset="0"/>
                <a:ea typeface="宋体" panose="02010600030101010101" pitchFamily="2" charset="-122"/>
              </a:rPr>
              <a:t> of </a:t>
            </a:r>
            <a:r>
              <a:rPr kumimoji="1" lang="fr-FR" altLang="zh-CN" dirty="0" err="1">
                <a:latin typeface="Times New Roman" panose="02020603050405020304" pitchFamily="18" charset="0"/>
                <a:ea typeface="宋体" panose="02010600030101010101" pitchFamily="2" charset="-122"/>
              </a:rPr>
              <a:t>larger</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database</a:t>
            </a:r>
            <a:r>
              <a:rPr kumimoji="1" lang="fr-FR" altLang="zh-CN" dirty="0">
                <a:latin typeface="Times New Roman" panose="02020603050405020304" pitchFamily="18" charset="0"/>
                <a:ea typeface="宋体" panose="02010600030101010101" pitchFamily="2" charset="-122"/>
              </a:rPr>
              <a:t> and </a:t>
            </a:r>
            <a:r>
              <a:rPr kumimoji="1" lang="fr-FR" altLang="zh-CN" dirty="0" err="1">
                <a:latin typeface="Times New Roman" panose="02020603050405020304" pitchFamily="18" charset="0"/>
                <a:ea typeface="宋体" panose="02010600030101010101" pitchFamily="2" charset="-122"/>
              </a:rPr>
              <a:t>detect</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those</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automatically</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which</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is</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shown</a:t>
            </a:r>
            <a:r>
              <a:rPr kumimoji="1" lang="fr-FR" altLang="zh-CN" dirty="0">
                <a:latin typeface="Times New Roman" panose="02020603050405020304" pitchFamily="18" charset="0"/>
                <a:ea typeface="宋体" panose="02010600030101010101" pitchFamily="2" charset="-122"/>
              </a:rPr>
              <a:t> on a large &lt;e1&gt;</a:t>
            </a:r>
            <a:r>
              <a:rPr kumimoji="1" lang="fr-FR" altLang="zh-CN" dirty="0" err="1">
                <a:highlight>
                  <a:srgbClr val="FFFF00"/>
                </a:highlight>
                <a:latin typeface="Times New Roman" panose="02020603050405020304" pitchFamily="18" charset="0"/>
                <a:ea typeface="宋体" panose="02010600030101010101" pitchFamily="2" charset="-122"/>
              </a:rPr>
              <a:t>database</a:t>
            </a:r>
            <a:r>
              <a:rPr kumimoji="1" lang="fr-FR" altLang="zh-CN" dirty="0">
                <a:latin typeface="Times New Roman" panose="02020603050405020304" pitchFamily="18" charset="0"/>
                <a:ea typeface="宋体" panose="02010600030101010101" pitchFamily="2" charset="-122"/>
              </a:rPr>
              <a:t>&lt;/e1&gt; of &lt;e2&gt;</a:t>
            </a:r>
            <a:r>
              <a:rPr kumimoji="1" lang="fr-FR" altLang="zh-CN" dirty="0">
                <a:highlight>
                  <a:srgbClr val="FFFF00"/>
                </a:highlight>
                <a:latin typeface="Times New Roman" panose="02020603050405020304" pitchFamily="18" charset="0"/>
                <a:ea typeface="宋体" panose="02010600030101010101" pitchFamily="2" charset="-122"/>
              </a:rPr>
              <a:t>TV shows</a:t>
            </a:r>
            <a:r>
              <a:rPr kumimoji="1" lang="fr-FR" altLang="zh-CN" dirty="0">
                <a:latin typeface="Times New Roman" panose="02020603050405020304" pitchFamily="18" charset="0"/>
                <a:ea typeface="宋体" panose="02010600030101010101" pitchFamily="2" charset="-122"/>
              </a:rPr>
              <a:t>&lt;/e2&gt; "</a:t>
            </a:r>
          </a:p>
          <a:p>
            <a:r>
              <a:rPr kumimoji="1" lang="fr-FR" altLang="zh-CN" dirty="0">
                <a:solidFill>
                  <a:srgbClr val="FF0000"/>
                </a:solidFill>
                <a:highlight>
                  <a:srgbClr val="00FF00"/>
                </a:highlight>
                <a:latin typeface="Times New Roman" panose="02020603050405020304" pitchFamily="18" charset="0"/>
                <a:ea typeface="宋体" panose="02010600030101010101" pitchFamily="2" charset="-122"/>
              </a:rPr>
              <a:t>PART_WHOLE(e2,e1)</a:t>
            </a:r>
          </a:p>
          <a:p>
            <a:r>
              <a:rPr kumimoji="1" lang="fr-FR" altLang="zh-CN" dirty="0" err="1">
                <a:latin typeface="Times New Roman" panose="02020603050405020304" pitchFamily="18" charset="0"/>
                <a:ea typeface="宋体" panose="02010600030101010101" pitchFamily="2" charset="-122"/>
              </a:rPr>
              <a:t>SemEval</a:t>
            </a:r>
            <a:r>
              <a:rPr kumimoji="1" lang="fr-FR" altLang="zh-CN" dirty="0">
                <a:latin typeface="Times New Roman" panose="02020603050405020304" pitchFamily="18" charset="0"/>
                <a:ea typeface="宋体" panose="02010600030101010101" pitchFamily="2" charset="-122"/>
              </a:rPr>
              <a:t> 2018 </a:t>
            </a:r>
            <a:r>
              <a:rPr kumimoji="1" lang="zh-CN" altLang="fr-FR" dirty="0">
                <a:latin typeface="Times New Roman" panose="02020603050405020304" pitchFamily="18" charset="0"/>
                <a:ea typeface="宋体" panose="02010600030101010101" pitchFamily="2" charset="-122"/>
              </a:rPr>
              <a:t>任务</a:t>
            </a:r>
            <a:r>
              <a:rPr kumimoji="1" lang="en-US" altLang="zh-CN" dirty="0">
                <a:latin typeface="Times New Roman" panose="02020603050405020304" pitchFamily="18" charset="0"/>
                <a:ea typeface="宋体" panose="02010600030101010101" pitchFamily="2" charset="-122"/>
              </a:rPr>
              <a:t>7</a:t>
            </a:r>
            <a:r>
              <a:rPr kumimoji="1" lang="zh-CN" altLang="en-US" dirty="0">
                <a:latin typeface="Times New Roman" panose="02020603050405020304" pitchFamily="18" charset="0"/>
                <a:ea typeface="宋体" panose="02010600030101010101" pitchFamily="2" charset="-122"/>
              </a:rPr>
              <a:t> 训练材料</a:t>
            </a:r>
            <a:r>
              <a:rPr kumimoji="1" lang="en-US" altLang="zh-CN" dirty="0">
                <a:latin typeface="Times New Roman" panose="02020603050405020304" pitchFamily="18" charset="0"/>
                <a:ea typeface="宋体" panose="02010600030101010101" pitchFamily="2" charset="-122"/>
              </a:rPr>
              <a:t> (Semantic Evaluation)</a:t>
            </a:r>
            <a:endParaRPr kumimoji="1" lang="fr-FR" altLang="zh-CN" dirty="0">
              <a:latin typeface="Times New Roman" panose="02020603050405020304" pitchFamily="18" charset="0"/>
              <a:ea typeface="宋体" panose="02010600030101010101" pitchFamily="2" charset="-122"/>
            </a:endParaRPr>
          </a:p>
          <a:p>
            <a:r>
              <a:rPr kumimoji="1" lang="zh-CN" altLang="en-US" dirty="0">
                <a:latin typeface="Times New Roman" panose="02020603050405020304" pitchFamily="18" charset="0"/>
                <a:ea typeface="宋体" panose="02010600030101010101" pitchFamily="2" charset="-122"/>
              </a:rPr>
              <a:t>语义关系多样性、隐含性、易重叠</a:t>
            </a:r>
            <a:endParaRPr kumimoji="1" lang="en-US" altLang="zh-CN" dirty="0">
              <a:latin typeface="Times New Roman" panose="02020603050405020304" pitchFamily="18" charset="0"/>
              <a:ea typeface="宋体" panose="02010600030101010101" pitchFamily="2" charset="-122"/>
            </a:endParaRPr>
          </a:p>
          <a:p>
            <a:endParaRPr kumimoji="1" lang="en-US" altLang="zh-CN" dirty="0">
              <a:latin typeface="Times New Roman" panose="02020603050405020304" pitchFamily="18" charset="0"/>
              <a:ea typeface="宋体" panose="02010600030101010101" pitchFamily="2" charset="-122"/>
            </a:endParaRPr>
          </a:p>
          <a:p>
            <a:r>
              <a:rPr kumimoji="1" lang="zh-CN" altLang="fr-FR" sz="2400" dirty="0">
                <a:latin typeface="Times New Roman" panose="02020603050405020304" pitchFamily="18" charset="0"/>
                <a:ea typeface="宋体" panose="02010600030101010101" pitchFamily="2" charset="-122"/>
              </a:rPr>
              <a:t>国内外</a:t>
            </a:r>
            <a:r>
              <a:rPr kumimoji="1" lang="zh-CN" altLang="en-US" sz="2400" dirty="0">
                <a:latin typeface="Times New Roman" panose="02020603050405020304" pitchFamily="18" charset="0"/>
                <a:ea typeface="宋体" panose="02010600030101010101" pitchFamily="2" charset="-122"/>
              </a:rPr>
              <a:t>研究现状</a:t>
            </a:r>
            <a:endParaRPr kumimoji="1" lang="en-US" altLang="zh-CN" sz="2400" dirty="0">
              <a:latin typeface="Times New Roman" panose="02020603050405020304" pitchFamily="18" charset="0"/>
              <a:ea typeface="宋体" panose="02010600030101010101" pitchFamily="2" charset="-122"/>
            </a:endParaRPr>
          </a:p>
          <a:p>
            <a:endParaRPr kumimoji="1" lang="en-US" altLang="zh-CN" sz="2000" b="1" dirty="0">
              <a:latin typeface="Times New Roman" panose="02020603050405020304" pitchFamily="18" charset="0"/>
              <a:ea typeface="宋体" panose="02010600030101010101" pitchFamily="2" charset="-122"/>
            </a:endParaRPr>
          </a:p>
          <a:p>
            <a:r>
              <a:rPr kumimoji="1" lang="zh-CN" altLang="en-US" sz="2000" dirty="0">
                <a:latin typeface="Times New Roman" panose="02020603050405020304" pitchFamily="18" charset="0"/>
                <a:ea typeface="宋体" panose="02010600030101010101" pitchFamily="2" charset="-122"/>
              </a:rPr>
              <a:t>有监督</a:t>
            </a:r>
            <a:r>
              <a:rPr kumimoji="1" lang="en-US" altLang="zh-CN" sz="2000" dirty="0">
                <a:latin typeface="Times New Roman" panose="02020603050405020304" pitchFamily="18" charset="0"/>
                <a:ea typeface="宋体" panose="02010600030101010101" pitchFamily="2" charset="-122"/>
              </a:rPr>
              <a:t>	</a:t>
            </a:r>
          </a:p>
          <a:p>
            <a:r>
              <a:rPr kumimoji="1" lang="en-US" altLang="zh-CN" sz="2000" dirty="0">
                <a:latin typeface="Times New Roman" panose="02020603050405020304" pitchFamily="18" charset="0"/>
                <a:ea typeface="宋体" panose="02010600030101010101" pitchFamily="2" charset="-122"/>
              </a:rPr>
              <a:t>	</a:t>
            </a:r>
            <a:r>
              <a:rPr kumimoji="1" lang="zh-CN" altLang="en-US" sz="2000" dirty="0">
                <a:latin typeface="Times New Roman" panose="02020603050405020304" pitchFamily="18" charset="0"/>
                <a:ea typeface="宋体" panose="02010600030101010101" pitchFamily="2" charset="-122"/>
              </a:rPr>
              <a:t>基于特征向量</a:t>
            </a:r>
            <a:r>
              <a:rPr kumimoji="1" lang="fr-FR" altLang="zh-CN" sz="2000" dirty="0">
                <a:latin typeface="Times New Roman" panose="02020603050405020304" pitchFamily="18" charset="0"/>
                <a:ea typeface="宋体" panose="02010600030101010101" pitchFamily="2" charset="-122"/>
              </a:rPr>
              <a:t>	</a:t>
            </a:r>
          </a:p>
          <a:p>
            <a:r>
              <a:rPr kumimoji="1" lang="fr-FR" altLang="zh-CN" sz="2000" dirty="0">
                <a:latin typeface="Times New Roman" panose="02020603050405020304" pitchFamily="18" charset="0"/>
                <a:ea typeface="宋体" panose="02010600030101010101" pitchFamily="2" charset="-122"/>
              </a:rPr>
              <a:t>	</a:t>
            </a:r>
            <a:r>
              <a:rPr kumimoji="1" lang="zh-CN" altLang="fr-FR" sz="2000" dirty="0">
                <a:latin typeface="Times New Roman" panose="02020603050405020304" pitchFamily="18" charset="0"/>
                <a:ea typeface="宋体" panose="02010600030101010101" pitchFamily="2" charset="-122"/>
              </a:rPr>
              <a:t>基于</a:t>
            </a:r>
            <a:r>
              <a:rPr kumimoji="1" lang="zh-CN" altLang="en-US" sz="2000" dirty="0">
                <a:latin typeface="Times New Roman" panose="02020603050405020304" pitchFamily="18" charset="0"/>
                <a:ea typeface="宋体" panose="02010600030101010101" pitchFamily="2" charset="-122"/>
              </a:rPr>
              <a:t>核函数 </a:t>
            </a:r>
            <a:endParaRPr kumimoji="1" lang="en-US" altLang="zh-CN" sz="2000" dirty="0">
              <a:latin typeface="Times New Roman" panose="02020603050405020304" pitchFamily="18" charset="0"/>
              <a:ea typeface="宋体" panose="02010600030101010101" pitchFamily="2" charset="-122"/>
            </a:endParaRPr>
          </a:p>
          <a:p>
            <a:r>
              <a:rPr kumimoji="1" lang="fr-FR" altLang="zh-CN" sz="2000" dirty="0">
                <a:latin typeface="Times New Roman" panose="02020603050405020304" pitchFamily="18" charset="0"/>
                <a:ea typeface="宋体" panose="02010600030101010101" pitchFamily="2" charset="-122"/>
              </a:rPr>
              <a:t>	</a:t>
            </a:r>
            <a:r>
              <a:rPr kumimoji="1" lang="zh-CN" altLang="fr-FR" sz="2000" dirty="0">
                <a:latin typeface="Times New Roman" panose="02020603050405020304" pitchFamily="18" charset="0"/>
                <a:ea typeface="宋体" panose="02010600030101010101" pitchFamily="2" charset="-122"/>
              </a:rPr>
              <a:t>基于</a:t>
            </a:r>
            <a:r>
              <a:rPr kumimoji="1" lang="zh-CN" altLang="en-US" sz="2000" dirty="0">
                <a:latin typeface="Times New Roman" panose="02020603050405020304" pitchFamily="18" charset="0"/>
                <a:ea typeface="宋体" panose="02010600030101010101" pitchFamily="2" charset="-122"/>
              </a:rPr>
              <a:t>神经网络</a:t>
            </a:r>
            <a:endParaRPr kumimoji="1" lang="en-US" altLang="zh-CN" sz="20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7055556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72508"/>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C4F22162-5552-8044-A1D0-1058F9D6727C}"/>
              </a:ext>
            </a:extLst>
          </p:cNvPr>
          <p:cNvSpPr txBox="1"/>
          <p:nvPr/>
        </p:nvSpPr>
        <p:spPr>
          <a:xfrm>
            <a:off x="1085850" y="1768495"/>
            <a:ext cx="9558338" cy="4524315"/>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rPr>
              <a:t>限定域关系抽取</a:t>
            </a:r>
          </a:p>
          <a:p>
            <a:r>
              <a:rPr lang="zh-CN" altLang="en-US" dirty="0">
                <a:latin typeface="Times New Roman" panose="02020603050405020304" pitchFamily="18" charset="0"/>
                <a:ea typeface="宋体" panose="02010600030101010101" pitchFamily="2" charset="-122"/>
              </a:rPr>
              <a:t>限定域关系抽取是指系统所抽取的关系类别是预先定义好的，比如知识图谱中定义好的关系类别。在限定域关系抽取中关系的类别一般是人工定义或者从现有知识图谱中自动获取。由于关系类别已经预先定义，所以一般可以人工或者基于启发式地规则自动构建标注语料。</a:t>
            </a:r>
            <a:endParaRPr lang="en-US" altLang="zh-CN" dirty="0">
              <a:latin typeface="Times New Roman" panose="02020603050405020304" pitchFamily="18" charset="0"/>
              <a:ea typeface="宋体" panose="02010600030101010101" pitchFamily="2" charset="-122"/>
            </a:endParaRPr>
          </a:p>
          <a:p>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工具</a:t>
            </a:r>
            <a:r>
              <a:rPr lang="fr-FR" altLang="zh-CN" dirty="0">
                <a:latin typeface="Times New Roman" panose="02020603050405020304" pitchFamily="18" charset="0"/>
                <a:ea typeface="宋体" panose="02010600030101010101" pitchFamily="2" charset="-122"/>
              </a:rPr>
              <a:t>: </a:t>
            </a:r>
            <a:r>
              <a:rPr lang="fr-FR" altLang="zh-CN" dirty="0" err="1">
                <a:latin typeface="Times New Roman" panose="02020603050405020304" pitchFamily="18" charset="0"/>
                <a:ea typeface="宋体" panose="02010600030101010101" pitchFamily="2" charset="-122"/>
              </a:rPr>
              <a:t>OpenNre</a:t>
            </a:r>
            <a:endParaRPr lang="en-US" altLang="zh-CN" dirty="0">
              <a:latin typeface="Times New Roman" panose="02020603050405020304" pitchFamily="18" charset="0"/>
              <a:ea typeface="宋体" panose="02010600030101010101" pitchFamily="2" charset="-122"/>
            </a:endParaRPr>
          </a:p>
          <a:p>
            <a:endParaRPr lang="en-US" altLang="zh-CN" dirty="0">
              <a:latin typeface="Times New Roman" panose="02020603050405020304" pitchFamily="18" charset="0"/>
              <a:ea typeface="宋体" panose="02010600030101010101" pitchFamily="2" charset="-122"/>
            </a:endParaRPr>
          </a:p>
          <a:p>
            <a:r>
              <a:rPr lang="zh-CN" altLang="en-US" b="1" dirty="0">
                <a:latin typeface="Times New Roman" panose="02020603050405020304" pitchFamily="18" charset="0"/>
                <a:ea typeface="宋体" panose="02010600030101010101" pitchFamily="2" charset="-122"/>
              </a:rPr>
              <a:t>开放域关系抽取</a:t>
            </a:r>
          </a:p>
          <a:p>
            <a:r>
              <a:rPr lang="zh-CN" altLang="en-US" dirty="0">
                <a:latin typeface="Times New Roman" panose="02020603050405020304" pitchFamily="18" charset="0"/>
                <a:ea typeface="宋体" panose="02010600030101010101" pitchFamily="2" charset="-122"/>
              </a:rPr>
              <a:t>开放域关系抽取不预先定义抽取的关系类别，由系统自动从文本中发现并抽取关系。因此开发域关系抽取也成为开放史关系发现。由于没有实现定义关系的类别，因此开放域关系发现中利用关系指示词代表关系的类型。主要的研究内容是如何利用无监督的方法自动地抽取关系三元组。</a:t>
            </a:r>
          </a:p>
          <a:p>
            <a:endParaRPr lang="fr-FR" altLang="zh-CN" dirty="0">
              <a:latin typeface="Times New Roman" panose="02020603050405020304" pitchFamily="18" charset="0"/>
              <a:ea typeface="宋体" panose="02010600030101010101" pitchFamily="2" charset="-122"/>
            </a:endParaRPr>
          </a:p>
          <a:p>
            <a:r>
              <a:rPr lang="zh-CN" altLang="fr-FR" dirty="0">
                <a:latin typeface="Times New Roman" panose="02020603050405020304" pitchFamily="18" charset="0"/>
                <a:ea typeface="宋体" panose="02010600030101010101" pitchFamily="2" charset="-122"/>
              </a:rPr>
              <a:t>工具</a:t>
            </a:r>
            <a:r>
              <a:rPr lang="zh-CN" altLang="en-US" dirty="0">
                <a:latin typeface="Times New Roman" panose="02020603050405020304" pitchFamily="18" charset="0"/>
                <a:ea typeface="宋体" panose="02010600030101010101" pitchFamily="2" charset="-122"/>
              </a:rPr>
              <a:t>：</a:t>
            </a:r>
            <a:r>
              <a:rPr lang="fr-FR" altLang="zh-CN" dirty="0" err="1">
                <a:latin typeface="Times New Roman" panose="02020603050405020304" pitchFamily="18" charset="0"/>
                <a:ea typeface="宋体" panose="02010600030101010101" pitchFamily="2" charset="-122"/>
              </a:rPr>
              <a:t>ltp</a:t>
            </a:r>
            <a:r>
              <a:rPr lang="fr-FR" altLang="zh-CN" dirty="0">
                <a:latin typeface="Times New Roman" panose="02020603050405020304" pitchFamily="18" charset="0"/>
                <a:ea typeface="宋体" panose="02010600030101010101" pitchFamily="2" charset="-122"/>
              </a:rPr>
              <a:t>, </a:t>
            </a:r>
            <a:r>
              <a:rPr lang="fr-FR" altLang="zh-CN" dirty="0" err="1">
                <a:latin typeface="Times New Roman" panose="02020603050405020304" pitchFamily="18" charset="0"/>
                <a:ea typeface="宋体" panose="02010600030101010101" pitchFamily="2" charset="-122"/>
              </a:rPr>
              <a:t>OpenIe</a:t>
            </a:r>
            <a:endParaRPr lang="fr-FR" altLang="zh-CN" dirty="0">
              <a:latin typeface="Times New Roman" panose="02020603050405020304" pitchFamily="18" charset="0"/>
              <a:ea typeface="宋体" panose="02010600030101010101" pitchFamily="2" charset="-122"/>
            </a:endParaRPr>
          </a:p>
          <a:p>
            <a:endParaRPr lang="fr-FR" altLang="zh-CN" dirty="0">
              <a:latin typeface="Times New Roman" panose="02020603050405020304" pitchFamily="18" charset="0"/>
              <a:ea typeface="宋体" panose="02010600030101010101" pitchFamily="2" charset="-122"/>
            </a:endParaRPr>
          </a:p>
          <a:p>
            <a:pPr marL="285750" indent="-285750">
              <a:buFont typeface="Wingdings" pitchFamily="2" charset="2"/>
              <a:buChar char="l"/>
            </a:pPr>
            <a:r>
              <a:rPr lang="zh-CN" altLang="fr-FR" dirty="0">
                <a:latin typeface="Times New Roman" panose="02020603050405020304" pitchFamily="18" charset="0"/>
                <a:ea typeface="宋体" panose="02010600030101010101" pitchFamily="2" charset="-122"/>
              </a:rPr>
              <a:t>项目</a:t>
            </a:r>
            <a:r>
              <a:rPr lang="zh-CN" altLang="en-US" dirty="0">
                <a:latin typeface="Times New Roman" panose="02020603050405020304" pitchFamily="18" charset="0"/>
                <a:ea typeface="宋体" panose="02010600030101010101" pitchFamily="2" charset="-122"/>
              </a:rPr>
              <a:t>系统平行使用开放域与限定域进行关系抽取，取优者</a:t>
            </a:r>
          </a:p>
        </p:txBody>
      </p:sp>
    </p:spTree>
    <p:extLst>
      <p:ext uri="{BB962C8B-B14F-4D97-AF65-F5344CB8AC3E}">
        <p14:creationId xmlns:p14="http://schemas.microsoft.com/office/powerpoint/2010/main" val="36499525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6" name="文本框 5">
            <a:extLst>
              <a:ext uri="{FF2B5EF4-FFF2-40B4-BE49-F238E27FC236}">
                <a16:creationId xmlns:a16="http://schemas.microsoft.com/office/drawing/2014/main" id="{DECEB4CB-A338-6740-8428-7839B9FAD8DD}"/>
              </a:ext>
            </a:extLst>
          </p:cNvPr>
          <p:cNvSpPr txBox="1"/>
          <p:nvPr/>
        </p:nvSpPr>
        <p:spPr>
          <a:xfrm>
            <a:off x="928688" y="1671638"/>
            <a:ext cx="10129837" cy="5509200"/>
          </a:xfrm>
          <a:prstGeom prst="rect">
            <a:avLst/>
          </a:prstGeom>
          <a:noFill/>
        </p:spPr>
        <p:txBody>
          <a:bodyPr wrap="square" rtlCol="0">
            <a:spAutoFit/>
          </a:bodyPr>
          <a:lstStyle/>
          <a:p>
            <a:pPr>
              <a:lnSpc>
                <a:spcPct val="100000"/>
              </a:lnSpc>
            </a:pPr>
            <a:r>
              <a:rPr lang="en-US" altLang="zh-CN" sz="2400" b="1" spc="-1" dirty="0" err="1">
                <a:solidFill>
                  <a:srgbClr val="000000"/>
                </a:solidFill>
                <a:uFill>
                  <a:solidFill>
                    <a:srgbClr val="FFFFFF"/>
                  </a:solidFill>
                </a:uFill>
                <a:latin typeface="Times New Roman" panose="02020603050405020304" pitchFamily="18" charset="0"/>
                <a:ea typeface="宋体" panose="02010600030101010101" pitchFamily="2" charset="-122"/>
              </a:rPr>
              <a:t>一</a:t>
            </a:r>
            <a:r>
              <a:rPr lang="en-US" altLang="zh-CN" sz="2400" b="1"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zh-CN" altLang="en-US" sz="2400" b="1" spc="-1" dirty="0">
                <a:solidFill>
                  <a:srgbClr val="000000"/>
                </a:solidFill>
                <a:uFill>
                  <a:solidFill>
                    <a:srgbClr val="FFFFFF"/>
                  </a:solidFill>
                </a:uFill>
                <a:latin typeface="Times New Roman" panose="02020603050405020304" pitchFamily="18" charset="0"/>
                <a:ea typeface="宋体" panose="02010600030101010101" pitchFamily="2" charset="-122"/>
              </a:rPr>
              <a:t>基于远程监督的思想</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en-US" altLang="zh-CN" sz="20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    Distant Supervision的提出主要基于以下假设：两个实体如果在知识库中存在某种关系，则包含该两个实体的非结构化句子均能表示出这种关系。</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indent="0">
              <a:lnSpc>
                <a:spcPct val="100000"/>
              </a:lnSpc>
              <a:buClr>
                <a:srgbClr val="727CA3"/>
              </a:buClr>
              <a:buSzPct val="76000"/>
              <a:buFont typeface="Wingdings" panose="05000000000000000000" pitchFamily="2" charset="2"/>
              <a:buNone/>
            </a:pP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1.</a:t>
            </a:r>
            <a:r>
              <a:rPr lang="en-US" altLang="zh-CN" b="1" spc="-1" dirty="0">
                <a:solidFill>
                  <a:srgbClr val="C00000"/>
                </a:solidFill>
                <a:uFill>
                  <a:solidFill>
                    <a:srgbClr val="FFFFFF"/>
                  </a:solidFill>
                </a:uFill>
                <a:latin typeface="Times New Roman" panose="02020603050405020304" pitchFamily="18" charset="0"/>
                <a:ea typeface="宋体" panose="02010600030101010101" pitchFamily="2" charset="-122"/>
                <a:sym typeface="+mn-ea"/>
              </a:rPr>
              <a:t> Distant supervision</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for relation extraction without labeled data [Stanford </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University,Mike</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Mintz</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etc,2009]</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提出远程监督的思想，减少人工依赖</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将纽约时报新闻文本与大规模知识图谱FreeBase进行实体对齐</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en-US" altLang="zh-CN" spc="-1" dirty="0" err="1">
                <a:solidFill>
                  <a:srgbClr val="C00000"/>
                </a:solidFill>
                <a:uFill>
                  <a:solidFill>
                    <a:srgbClr val="FFFFFF"/>
                  </a:solidFill>
                </a:uFill>
                <a:latin typeface="Times New Roman" panose="02020603050405020304" pitchFamily="18" charset="0"/>
                <a:ea typeface="宋体" panose="02010600030101010101" pitchFamily="2" charset="-122"/>
                <a:sym typeface="+mn-ea"/>
              </a:rPr>
              <a:t>远程监督假设</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:一个同时包含两个实体的句子蕴含了该实体对在Freebase中的关系，并将该句子作为该实体对所对应关系的训练正例</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2. Multi-instance Multi-label Learning for Relation Extraction [Stanford </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University,Mihai</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Surdeanu</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etc</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2012]</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引入多实例、多标签学习来缓解远程监督的噪音问题</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a:t>
            </a:r>
            <a:endPar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思路：</a:t>
            </a:r>
            <a:endPar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    该方法的假设是，同一个包中，一个sentence只能表示（E1，E2）的一种关系，也就是只能给出一个label，但是不同的sentence可以表征（E1，E2）的不同关系，从而得到不同的label。多label标注的label值不是正或负，而是某一种关系。它为同时挖掘一个实体对的多种关系提供了可能的实现途径。</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endParaRPr lang="en-US" altLang="zh-CN" spc="-1" dirty="0">
              <a:solidFill>
                <a:srgbClr val="000000"/>
              </a:solidFill>
              <a:uFill>
                <a:solidFill>
                  <a:srgbClr val="FFFFFF"/>
                </a:solidFill>
              </a:uFill>
              <a:latin typeface="Arial" panose="020B0604020202020204"/>
            </a:endParaRPr>
          </a:p>
          <a:p>
            <a:endParaRPr lang="en-US" dirty="0"/>
          </a:p>
        </p:txBody>
      </p:sp>
    </p:spTree>
    <p:extLst>
      <p:ext uri="{BB962C8B-B14F-4D97-AF65-F5344CB8AC3E}">
        <p14:creationId xmlns:p14="http://schemas.microsoft.com/office/powerpoint/2010/main" val="141300662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6" name="文本框 5">
            <a:extLst>
              <a:ext uri="{FF2B5EF4-FFF2-40B4-BE49-F238E27FC236}">
                <a16:creationId xmlns:a16="http://schemas.microsoft.com/office/drawing/2014/main" id="{DECEB4CB-A338-6740-8428-7839B9FAD8DD}"/>
              </a:ext>
            </a:extLst>
          </p:cNvPr>
          <p:cNvSpPr txBox="1"/>
          <p:nvPr/>
        </p:nvSpPr>
        <p:spPr>
          <a:xfrm>
            <a:off x="928688" y="1671638"/>
            <a:ext cx="10129837" cy="2954655"/>
          </a:xfrm>
          <a:prstGeom prst="rect">
            <a:avLst/>
          </a:prstGeom>
          <a:noFill/>
        </p:spPr>
        <p:txBody>
          <a:bodyPr wrap="square" rtlCol="0">
            <a:spAutoFit/>
          </a:bodyPr>
          <a:lstStyle/>
          <a:p>
            <a:pPr marL="1905">
              <a:lnSpc>
                <a:spcPct val="100000"/>
              </a:lnSpc>
            </a:pPr>
            <a:r>
              <a:rPr lang="en-US" altLang="zh-CN" sz="2400" b="1" spc="-1" dirty="0" err="1">
                <a:solidFill>
                  <a:srgbClr val="000000"/>
                </a:solidFill>
                <a:uFill>
                  <a:solidFill>
                    <a:srgbClr val="FFFFFF"/>
                  </a:solidFill>
                </a:uFill>
                <a:latin typeface="Times New Roman" panose="02020603050405020304" pitchFamily="18" charset="0"/>
                <a:ea typeface="宋体" panose="02010600030101010101" pitchFamily="2" charset="-122"/>
              </a:rPr>
              <a:t>二、引入神经网络模型提取</a:t>
            </a:r>
            <a:endParaRPr lang="en-US" altLang="zh-CN" sz="2400"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Distant Supervision for Relation Extraction via Piecewise Convolutional Neural Networks </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a:t>
            </a:r>
            <a:r>
              <a:rPr lang="en-US" altLang="zh-CN" b="1" spc="-1" dirty="0">
                <a:solidFill>
                  <a:srgbClr val="FF0000"/>
                </a:solidFill>
                <a:uFill>
                  <a:solidFill>
                    <a:srgbClr val="FFFFFF"/>
                  </a:solidFill>
                </a:uFill>
                <a:latin typeface="Times New Roman" panose="02020603050405020304" pitchFamily="18" charset="0"/>
                <a:ea typeface="宋体" panose="02010600030101010101" pitchFamily="2" charset="-122"/>
                <a:sym typeface="+mn-ea"/>
              </a:rPr>
              <a:t>PCNN</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Zeng et al. 2015 EMNLP]</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zh-CN" altLang="en-US" b="1" spc="-1" dirty="0">
                <a:solidFill>
                  <a:srgbClr val="000000"/>
                </a:solidFill>
                <a:uFill>
                  <a:solidFill>
                    <a:srgbClr val="FFFFFF"/>
                  </a:solidFill>
                </a:uFill>
                <a:latin typeface="Times New Roman" panose="02020603050405020304" pitchFamily="18" charset="0"/>
                <a:ea typeface="宋体" panose="02010600030101010101" pitchFamily="2" charset="-122"/>
              </a:rPr>
              <a:t>主要思想：</a:t>
            </a:r>
            <a:endPar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主要解决</a:t>
            </a:r>
            <a:r>
              <a:rPr lang="en-US" altLang="zh-CN" spc="-1" dirty="0">
                <a:solidFill>
                  <a:srgbClr val="C00000"/>
                </a:solidFill>
                <a:uFill>
                  <a:solidFill>
                    <a:srgbClr val="FFFFFF"/>
                  </a:solidFill>
                </a:uFill>
                <a:latin typeface="Times New Roman" panose="02020603050405020304" pitchFamily="18" charset="0"/>
                <a:ea typeface="宋体" panose="02010600030101010101" pitchFamily="2" charset="-122"/>
              </a:rPr>
              <a:t>Wrong Label</a:t>
            </a:r>
            <a:r>
              <a:rPr lang="zh-CN" altLang="en-US" spc="-1" dirty="0">
                <a:solidFill>
                  <a:srgbClr val="C00000"/>
                </a:solidFill>
                <a:uFill>
                  <a:solidFill>
                    <a:srgbClr val="FFFFFF"/>
                  </a:solidFill>
                </a:uFill>
                <a:latin typeface="Times New Roman" panose="02020603050405020304" pitchFamily="18" charset="0"/>
                <a:ea typeface="宋体" panose="02010600030101010101" pitchFamily="2" charset="-122"/>
              </a:rPr>
              <a:t>问题</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以及传统统计模型</a:t>
            </a:r>
            <a:r>
              <a:rPr lang="zh-CN" altLang="en-US" spc="-1" dirty="0">
                <a:solidFill>
                  <a:srgbClr val="C00000"/>
                </a:solidFill>
                <a:uFill>
                  <a:solidFill>
                    <a:srgbClr val="FFFFFF"/>
                  </a:solidFill>
                </a:uFill>
                <a:latin typeface="Times New Roman" panose="02020603050405020304" pitchFamily="18" charset="0"/>
                <a:ea typeface="宋体" panose="02010600030101010101" pitchFamily="2" charset="-122"/>
              </a:rPr>
              <a:t>特征抽取</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过程中出现的错误。</a:t>
            </a:r>
          </a:p>
          <a:p>
            <a:pPr marL="1905">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一是多实例学习。从</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instance level </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到 </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bag level</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，训练数据一共有T个bags，C种关系。</a:t>
            </a:r>
          </a:p>
          <a:p>
            <a:pPr marL="1905">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二是</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PCNNS</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。使用一个CNN + Piecewise Max Pooling 去抽取特征。</a:t>
            </a:r>
            <a:endParaRPr lang="fr-FR"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endParaRPr lang="zh-CN" altLang="en-US" spc="-1" dirty="0">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altLang="zh-CN" spc="-1" dirty="0">
              <a:solidFill>
                <a:srgbClr val="000000"/>
              </a:solidFill>
              <a:uFill>
                <a:solidFill>
                  <a:srgbClr val="FFFFFF"/>
                </a:solidFill>
              </a:uFill>
              <a:latin typeface="Arial" panose="020B0604020202020204"/>
            </a:endParaRPr>
          </a:p>
          <a:p>
            <a:endParaRPr lang="en-US" dirty="0"/>
          </a:p>
        </p:txBody>
      </p:sp>
      <p:pic>
        <p:nvPicPr>
          <p:cNvPr id="7" name="图片 6">
            <a:extLst>
              <a:ext uri="{FF2B5EF4-FFF2-40B4-BE49-F238E27FC236}">
                <a16:creationId xmlns:a16="http://schemas.microsoft.com/office/drawing/2014/main" id="{8013C165-F937-6F40-922A-CE90C45C622A}"/>
              </a:ext>
            </a:extLst>
          </p:cNvPr>
          <p:cNvPicPr>
            <a:picLocks noChangeAspect="1"/>
          </p:cNvPicPr>
          <p:nvPr/>
        </p:nvPicPr>
        <p:blipFill>
          <a:blip r:embed="rId4"/>
          <a:stretch>
            <a:fillRect/>
          </a:stretch>
        </p:blipFill>
        <p:spPr>
          <a:xfrm>
            <a:off x="2696845" y="3847464"/>
            <a:ext cx="5825490" cy="2677795"/>
          </a:xfrm>
          <a:prstGeom prst="rect">
            <a:avLst/>
          </a:prstGeom>
        </p:spPr>
      </p:pic>
    </p:spTree>
    <p:extLst>
      <p:ext uri="{BB962C8B-B14F-4D97-AF65-F5344CB8AC3E}">
        <p14:creationId xmlns:p14="http://schemas.microsoft.com/office/powerpoint/2010/main" val="389609692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6" name="文本框 5">
            <a:extLst>
              <a:ext uri="{FF2B5EF4-FFF2-40B4-BE49-F238E27FC236}">
                <a16:creationId xmlns:a16="http://schemas.microsoft.com/office/drawing/2014/main" id="{DECEB4CB-A338-6740-8428-7839B9FAD8DD}"/>
              </a:ext>
            </a:extLst>
          </p:cNvPr>
          <p:cNvSpPr txBox="1"/>
          <p:nvPr/>
        </p:nvSpPr>
        <p:spPr>
          <a:xfrm>
            <a:off x="928688" y="1671638"/>
            <a:ext cx="10129837" cy="2769989"/>
          </a:xfrm>
          <a:prstGeom prst="rect">
            <a:avLst/>
          </a:prstGeom>
          <a:noFill/>
        </p:spPr>
        <p:txBody>
          <a:bodyPr wrap="square" rtlCol="0">
            <a:spAutoFit/>
          </a:bodyPr>
          <a:lstStyle/>
          <a:p>
            <a:pPr marL="1905">
              <a:lnSpc>
                <a:spcPct val="100000"/>
              </a:lnSpc>
            </a:pPr>
            <a:r>
              <a:rPr lang="en-US" altLang="zh-CN" sz="2400" b="1" spc="-1" dirty="0" err="1">
                <a:solidFill>
                  <a:srgbClr val="000000"/>
                </a:solidFill>
                <a:uFill>
                  <a:solidFill>
                    <a:srgbClr val="FFFFFF"/>
                  </a:solidFill>
                </a:uFill>
                <a:latin typeface="Times New Roman" panose="02020603050405020304" pitchFamily="18" charset="0"/>
                <a:ea typeface="宋体" panose="02010600030101010101" pitchFamily="2" charset="-122"/>
              </a:rPr>
              <a:t>二、引入神经网络模型提取</a:t>
            </a:r>
            <a:endParaRPr lang="en-US" altLang="zh-CN" sz="2400"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Bidirectional Recurrent Convolutional Neural Network for Relation Classification. </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altLang="zh-CN" b="1" spc="-1" dirty="0" err="1">
                <a:solidFill>
                  <a:srgbClr val="FF0000"/>
                </a:solidFill>
                <a:uFill>
                  <a:solidFill>
                    <a:srgbClr val="FFFFFF"/>
                  </a:solidFill>
                </a:uFill>
                <a:latin typeface="Times New Roman" panose="02020603050405020304" pitchFamily="18" charset="0"/>
                <a:ea typeface="宋体" panose="02010600030101010101" pitchFamily="2" charset="-122"/>
              </a:rPr>
              <a:t>BRCNN</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rPr>
              <a:t>,Rui</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rPr>
              <a:t> Cai 2016 ACL]</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主要思想：</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双向递归卷积神经网络模型（BRCNN</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，一个基于最短依赖路径（</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SDP</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）的深度学习关系分类模型。</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BRCNN分为两个RCNN，一个前向（SDP为输入</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一个后向（反向的SDP为输入</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a:t>
            </a:r>
            <a:endPar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a:lnSpc>
                <a:spcPct val="100000"/>
              </a:lnSpc>
            </a:pPr>
            <a:endParaRPr lang="en-US" altLang="zh-CN" sz="2400"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endParaRPr lang="en-US" dirty="0"/>
          </a:p>
        </p:txBody>
      </p:sp>
      <p:sp>
        <p:nvSpPr>
          <p:cNvPr id="7" name="文本框 6">
            <a:extLst>
              <a:ext uri="{FF2B5EF4-FFF2-40B4-BE49-F238E27FC236}">
                <a16:creationId xmlns:a16="http://schemas.microsoft.com/office/drawing/2014/main" id="{8CDF8779-B787-8E4D-8C73-5426DB3F89A8}"/>
              </a:ext>
            </a:extLst>
          </p:cNvPr>
          <p:cNvSpPr txBox="1"/>
          <p:nvPr/>
        </p:nvSpPr>
        <p:spPr>
          <a:xfrm>
            <a:off x="925430" y="3366870"/>
            <a:ext cx="4505960" cy="3138170"/>
          </a:xfrm>
          <a:prstGeom prst="rect">
            <a:avLst/>
          </a:prstGeom>
          <a:noFill/>
        </p:spPr>
        <p:txBody>
          <a:bodyPr wrap="square" rtlCol="0">
            <a:spAutoFit/>
          </a:bodyPr>
          <a:lstStyle/>
          <a:p>
            <a:pPr indent="0" algn="l">
              <a:buFont typeface="+mj-ea"/>
              <a:buNone/>
            </a:pPr>
            <a:endParaRPr lang="en-US" spc="-1" dirty="0">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lgn="l">
              <a:buFont typeface="+mj-ea"/>
              <a:buAutoNum type="circleNumDbPlain"/>
            </a:pP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将SDP中wrods与words之间的依赖关系使用词嵌入表示</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SDP中的words之间的</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依赖关系</a:t>
            </a:r>
            <a:r>
              <a:rPr 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 </a:t>
            </a: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和words分开到两个独立channel的LSTM</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p>
          <a:p>
            <a:pPr marL="342900" indent="-342900" algn="l">
              <a:buFont typeface="+mj-ea"/>
              <a:buAutoNum type="circleNumDbPlain"/>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C</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onvolution层：相邻词对应的LSTM输出和它们的依赖关系的LSTM输出连结起来作为输入。</a:t>
            </a:r>
          </a:p>
          <a:p>
            <a:pPr marL="342900" indent="-342900" algn="l">
              <a:buFont typeface="+mj-ea"/>
              <a:buAutoNum type="circleNumDbPlain"/>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max pooling</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层。</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marL="342900" indent="-342900" algn="l">
              <a:buFont typeface="+mj-ea"/>
              <a:buAutoNum type="circleNumDbPlain"/>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Softmax</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分类。两个</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RCNN</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各使用一个分类器，合并使用一个分类器</a:t>
            </a:r>
            <a:r>
              <a:rPr lang="zh-CN" altLang="en-US" spc="-1" dirty="0">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p>
        </p:txBody>
      </p:sp>
      <p:pic>
        <p:nvPicPr>
          <p:cNvPr id="8" name="图片 7">
            <a:extLst>
              <a:ext uri="{FF2B5EF4-FFF2-40B4-BE49-F238E27FC236}">
                <a16:creationId xmlns:a16="http://schemas.microsoft.com/office/drawing/2014/main" id="{7F57226A-2687-554B-89CD-306CBDFB5571}"/>
              </a:ext>
            </a:extLst>
          </p:cNvPr>
          <p:cNvPicPr>
            <a:picLocks noChangeAspect="1"/>
          </p:cNvPicPr>
          <p:nvPr/>
        </p:nvPicPr>
        <p:blipFill>
          <a:blip r:embed="rId4"/>
          <a:stretch>
            <a:fillRect/>
          </a:stretch>
        </p:blipFill>
        <p:spPr>
          <a:xfrm>
            <a:off x="6231155" y="3522881"/>
            <a:ext cx="4121785" cy="3195955"/>
          </a:xfrm>
          <a:prstGeom prst="rect">
            <a:avLst/>
          </a:prstGeom>
        </p:spPr>
      </p:pic>
    </p:spTree>
    <p:extLst>
      <p:ext uri="{BB962C8B-B14F-4D97-AF65-F5344CB8AC3E}">
        <p14:creationId xmlns:p14="http://schemas.microsoft.com/office/powerpoint/2010/main" val="343845988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6" name="文本框 5">
            <a:extLst>
              <a:ext uri="{FF2B5EF4-FFF2-40B4-BE49-F238E27FC236}">
                <a16:creationId xmlns:a16="http://schemas.microsoft.com/office/drawing/2014/main" id="{DECEB4CB-A338-6740-8428-7839B9FAD8DD}"/>
              </a:ext>
            </a:extLst>
          </p:cNvPr>
          <p:cNvSpPr txBox="1"/>
          <p:nvPr/>
        </p:nvSpPr>
        <p:spPr>
          <a:xfrm>
            <a:off x="928688" y="1671638"/>
            <a:ext cx="10129837" cy="2954655"/>
          </a:xfrm>
          <a:prstGeom prst="rect">
            <a:avLst/>
          </a:prstGeom>
          <a:noFill/>
        </p:spPr>
        <p:txBody>
          <a:bodyPr wrap="square" rtlCol="0">
            <a:spAutoFit/>
          </a:bodyPr>
          <a:lstStyle/>
          <a:p>
            <a:pPr marL="1905">
              <a:lnSpc>
                <a:spcPct val="100000"/>
              </a:lnSpc>
            </a:pPr>
            <a:r>
              <a:rPr lang="en-US" altLang="zh-CN" sz="2400" spc="-1" dirty="0" err="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altLang="zh-CN" sz="2400" spc="-1" dirty="0">
              <a:solidFill>
                <a:srgbClr val="000000"/>
              </a:solidFill>
              <a:uFill>
                <a:solidFill>
                  <a:srgbClr val="FFFFFF"/>
                </a:solidFill>
              </a:uFill>
              <a:latin typeface="Arial" panose="020B0604020202020204"/>
              <a:ea typeface="DejaVu Sans" panose="020B0603030804020204"/>
            </a:endParaRPr>
          </a:p>
          <a:p>
            <a:pPr>
              <a:lnSpc>
                <a:spcPct val="100000"/>
              </a:lnSpc>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Neural Relation Extraction with Selective Attention over Instances </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altLang="zh-CN" b="1" spc="-1" dirty="0">
                <a:solidFill>
                  <a:srgbClr val="FF0000"/>
                </a:solidFill>
                <a:uFill>
                  <a:solidFill>
                    <a:srgbClr val="FFFFFF"/>
                  </a:solidFill>
                </a:uFill>
                <a:latin typeface="Times New Roman" panose="02020603050405020304" pitchFamily="18" charset="0"/>
                <a:ea typeface="宋体" panose="02010600030101010101" pitchFamily="2" charset="-122"/>
              </a:rPr>
              <a:t>CNN+ATT/ </a:t>
            </a:r>
            <a:r>
              <a:rPr lang="en-US" altLang="zh-CN" b="1" spc="-1" dirty="0" err="1">
                <a:solidFill>
                  <a:srgbClr val="FF0000"/>
                </a:solidFill>
                <a:uFill>
                  <a:solidFill>
                    <a:srgbClr val="FFFFFF"/>
                  </a:solidFill>
                </a:uFill>
                <a:latin typeface="Times New Roman" panose="02020603050405020304" pitchFamily="18" charset="0"/>
                <a:ea typeface="宋体" panose="02010600030101010101" pitchFamily="2" charset="-122"/>
              </a:rPr>
              <a:t>PCNN+ATT</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rPr>
              <a:t>,清华</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rPr>
              <a:t> Lin et al. 2016]</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主要思想：</a:t>
            </a:r>
          </a:p>
          <a:p>
            <a:pPr marL="285750" indent="-285750">
              <a:lnSpc>
                <a:spcPct val="100000"/>
              </a:lnSpc>
              <a:buFont typeface="Arial" panose="020B0604020202020204" pitchFamily="34" charset="0"/>
              <a:buChar char="•"/>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在句子层面使用</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Attention机制来尽量减</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少</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错误</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的</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Label</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marL="285750" indent="-285750">
              <a:lnSpc>
                <a:spcPct val="100000"/>
              </a:lnSpc>
              <a:buFont typeface="Arial" panose="020B0604020202020204" pitchFamily="34" charset="0"/>
              <a:buChar char="•"/>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运用CNN将关系用Sentence</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 </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Embedding的语义组合来表示，以此充分利用训练知识库的信息</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p>
          <a:p>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步骤：</a:t>
            </a:r>
          </a:p>
          <a:p>
            <a:pPr marL="285750" indent="-285750">
              <a:lnSpc>
                <a:spcPct val="100000"/>
              </a:lnSpc>
              <a:buFont typeface="Arial" panose="020B0604020202020204" pitchFamily="34" charset="0"/>
              <a:buChar char="•"/>
            </a:pPr>
            <a:endParaRPr lang="en-US" altLang="zh-CN" spc="-1" dirty="0">
              <a:solidFill>
                <a:srgbClr val="000000"/>
              </a:solidFill>
              <a:uFill>
                <a:solidFill>
                  <a:srgbClr val="FFFFFF"/>
                </a:solidFill>
              </a:uFill>
              <a:latin typeface="Arial" panose="020B0604020202020204"/>
            </a:endParaRPr>
          </a:p>
          <a:p>
            <a:pPr marL="1905">
              <a:lnSpc>
                <a:spcPct val="100000"/>
              </a:lnSpc>
            </a:pPr>
            <a:endParaRPr lang="en-US" altLang="zh-CN" spc="-1" dirty="0">
              <a:solidFill>
                <a:srgbClr val="000000"/>
              </a:solidFill>
              <a:uFill>
                <a:solidFill>
                  <a:srgbClr val="FFFFFF"/>
                </a:solidFill>
              </a:uFill>
              <a:latin typeface="Arial" panose="020B0604020202020204"/>
            </a:endParaRPr>
          </a:p>
          <a:p>
            <a:endParaRPr lang="en-US" dirty="0"/>
          </a:p>
        </p:txBody>
      </p:sp>
      <p:pic>
        <p:nvPicPr>
          <p:cNvPr id="9" name="图片 8">
            <a:extLst>
              <a:ext uri="{FF2B5EF4-FFF2-40B4-BE49-F238E27FC236}">
                <a16:creationId xmlns:a16="http://schemas.microsoft.com/office/drawing/2014/main" id="{96E53C82-2643-CD45-9889-3C0C270DB732}"/>
              </a:ext>
            </a:extLst>
          </p:cNvPr>
          <p:cNvPicPr>
            <a:picLocks noChangeAspect="1"/>
          </p:cNvPicPr>
          <p:nvPr/>
        </p:nvPicPr>
        <p:blipFill>
          <a:blip r:embed="rId4"/>
          <a:stretch>
            <a:fillRect/>
          </a:stretch>
        </p:blipFill>
        <p:spPr>
          <a:xfrm>
            <a:off x="6951345" y="3619449"/>
            <a:ext cx="3432175" cy="2877820"/>
          </a:xfrm>
          <a:prstGeom prst="rect">
            <a:avLst/>
          </a:prstGeom>
          <a:ln w="19050">
            <a:solidFill>
              <a:schemeClr val="accent1"/>
            </a:solidFill>
          </a:ln>
        </p:spPr>
      </p:pic>
      <p:sp>
        <p:nvSpPr>
          <p:cNvPr id="10" name="文本框 9">
            <a:extLst>
              <a:ext uri="{FF2B5EF4-FFF2-40B4-BE49-F238E27FC236}">
                <a16:creationId xmlns:a16="http://schemas.microsoft.com/office/drawing/2014/main" id="{0855FB8B-53CD-AE4C-9631-34806198790A}"/>
              </a:ext>
            </a:extLst>
          </p:cNvPr>
          <p:cNvSpPr txBox="1"/>
          <p:nvPr/>
        </p:nvSpPr>
        <p:spPr>
          <a:xfrm>
            <a:off x="928688" y="3912819"/>
            <a:ext cx="5255895" cy="2584450"/>
          </a:xfrm>
          <a:prstGeom prst="rect">
            <a:avLst/>
          </a:prstGeom>
          <a:noFill/>
        </p:spPr>
        <p:txBody>
          <a:bodyPr wrap="square" rtlCol="0">
            <a:spAutoFit/>
          </a:bodyPr>
          <a:lstStyle/>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句子编码。</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word embedding </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和 </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position embedding</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后依次通过</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CNN</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（或</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PCNN</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）中的卷积、最大池化、非线性变换，最后拼接所有的编码向量。</a:t>
            </a:r>
          </a:p>
          <a:p>
            <a:pPr marL="342900" indent="-342900">
              <a:buFont typeface="+mj-ea"/>
              <a:buAutoNum type="circleNumDbPlain"/>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Attention Model.</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对包含同一个实体对的所有句子的信息计算一个和向量，得到该句子对表示关系的重要程度的指标。</a:t>
            </a:r>
            <a:b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b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 </a:t>
            </a:r>
            <a:endParaRPr lang="en-US" b="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marL="342900" indent="-342900"/>
            <a:endParaRPr lang="zh-CN" altLang="en-US" dirty="0"/>
          </a:p>
        </p:txBody>
      </p:sp>
    </p:spTree>
    <p:extLst>
      <p:ext uri="{BB962C8B-B14F-4D97-AF65-F5344CB8AC3E}">
        <p14:creationId xmlns:p14="http://schemas.microsoft.com/office/powerpoint/2010/main" val="217449443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12" name="CustomShape 3">
            <a:extLst>
              <a:ext uri="{FF2B5EF4-FFF2-40B4-BE49-F238E27FC236}">
                <a16:creationId xmlns:a16="http://schemas.microsoft.com/office/drawing/2014/main" id="{E49DA95B-C008-7C4E-895A-E9B6B500A4B7}"/>
              </a:ext>
            </a:extLst>
          </p:cNvPr>
          <p:cNvSpPr/>
          <p:nvPr/>
        </p:nvSpPr>
        <p:spPr>
          <a:xfrm>
            <a:off x="1685925" y="1320184"/>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1905">
              <a:lnSpc>
                <a:spcPct val="100000"/>
              </a:lnSpc>
            </a:pPr>
            <a:r>
              <a:rPr lang="en-US" sz="2400" strike="noStrike" spc="-1" dirty="0" err="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strike="noStrike" spc="-1" dirty="0">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Deep </a:t>
            </a:r>
            <a:r>
              <a:rPr lang="en-US" sz="1800" b="0" strike="noStrike" spc="-1" dirty="0">
                <a:solidFill>
                  <a:srgbClr val="C00000"/>
                </a:solidFill>
                <a:uFill>
                  <a:solidFill>
                    <a:srgbClr val="FFFFFF"/>
                  </a:solidFill>
                </a:uFill>
                <a:latin typeface="Times New Roman" panose="02020603050405020304" pitchFamily="18" charset="0"/>
                <a:ea typeface="宋体" panose="02010600030101010101" pitchFamily="2" charset="-122"/>
              </a:rPr>
              <a:t>Residual Learning</a:t>
            </a:r>
            <a:r>
              <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 for Weakly-Supervised Relation Extraction </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b="1" strike="noStrike" spc="-1" dirty="0">
                <a:solidFill>
                  <a:srgbClr val="00B050"/>
                </a:solidFill>
                <a:uFill>
                  <a:solidFill>
                    <a:srgbClr val="FFFFFF"/>
                  </a:solidFill>
                </a:uFill>
                <a:latin typeface="Times New Roman" panose="02020603050405020304" pitchFamily="18" charset="0"/>
                <a:ea typeface="宋体" panose="02010600030101010101" pitchFamily="2" charset="-122"/>
              </a:rPr>
              <a:t>ResCNN-9</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,Yi Yao Huang </a:t>
            </a:r>
            <a:r>
              <a:rPr lang="en-US" sz="1600" b="1"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rPr>
              <a:t>台湾国立大学</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 EMNLP 2017 ]--</a:t>
            </a:r>
            <a:r>
              <a:rPr lang="en-US" sz="1600" b="1"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rPr>
              <a:t>可改进</a:t>
            </a:r>
            <a:endPar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zh-CN" alt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800" b="0"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rPr>
              <a:t>弱监督关系抽取的深度残差学习方法</a:t>
            </a:r>
            <a:r>
              <a:rPr lang="zh-CN" alt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endPar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r>
              <a:rPr lang="en-US" sz="1600" b="1" strike="noStrike" spc="-1" dirty="0">
                <a:solidFill>
                  <a:srgbClr val="808080"/>
                </a:solidFill>
                <a:uFill>
                  <a:solidFill>
                    <a:srgbClr val="FFFFFF"/>
                  </a:solidFill>
                </a:uFill>
                <a:latin typeface="微软雅黑"/>
                <a:ea typeface="微软雅黑"/>
              </a:rPr>
              <a:t>	</a:t>
            </a:r>
            <a:endParaRPr lang="en-US" sz="1800" b="0" strike="noStrike" spc="-1" dirty="0">
              <a:solidFill>
                <a:srgbClr val="000000"/>
              </a:solidFill>
              <a:uFill>
                <a:solidFill>
                  <a:srgbClr val="FFFFFF"/>
                </a:solidFill>
              </a:uFill>
              <a:latin typeface="Arial" panose="020B0604020202020204"/>
            </a:endParaRPr>
          </a:p>
        </p:txBody>
      </p:sp>
      <p:sp>
        <p:nvSpPr>
          <p:cNvPr id="13" name="文本框 12">
            <a:extLst>
              <a:ext uri="{FF2B5EF4-FFF2-40B4-BE49-F238E27FC236}">
                <a16:creationId xmlns:a16="http://schemas.microsoft.com/office/drawing/2014/main" id="{7CD69496-770A-3143-BCC7-D8BC7F800BB1}"/>
              </a:ext>
            </a:extLst>
          </p:cNvPr>
          <p:cNvSpPr txBox="1"/>
          <p:nvPr/>
        </p:nvSpPr>
        <p:spPr>
          <a:xfrm>
            <a:off x="1685925" y="2610286"/>
            <a:ext cx="8418830" cy="1106805"/>
          </a:xfrm>
          <a:prstGeom prst="rect">
            <a:avLst/>
          </a:prstGeom>
          <a:noFill/>
        </p:spPr>
        <p:txBody>
          <a:bodyPr wrap="square" rtlCol="0">
            <a:spAutoFit/>
          </a:bodyPr>
          <a:lstStyle/>
          <a:p>
            <a:pPr algn="l"/>
            <a:r>
              <a:rPr lang="zh-CN" altLang="en-US" dirty="0">
                <a:latin typeface="Times New Roman" panose="02020603050405020304" pitchFamily="18" charset="0"/>
                <a:ea typeface="宋体" panose="02010600030101010101" pitchFamily="2" charset="-122"/>
              </a:rPr>
              <a:t>主要思想：</a:t>
            </a:r>
          </a:p>
          <a:p>
            <a:pPr algn="l"/>
            <a:r>
              <a:rPr lang="zh-CN" altLang="en-US" sz="1600" dirty="0">
                <a:latin typeface="Times New Roman" panose="02020603050405020304" pitchFamily="18" charset="0"/>
                <a:ea typeface="宋体" panose="02010600030101010101" pitchFamily="2" charset="-122"/>
                <a:cs typeface="AR PL UKai CN" panose="02000503000000000000" charset="-122"/>
              </a:rPr>
              <a:t>探索更深的 CNN 模型对远程监督模型的影响，本文设计了基于残差网络的深层 CNN 模型。实验结果表明，较深的 CNN 模型比传统方法中只使用一层卷积的简单 CNN 模型具有较大的提升。</a:t>
            </a:r>
          </a:p>
        </p:txBody>
      </p:sp>
      <p:sp>
        <p:nvSpPr>
          <p:cNvPr id="14" name="文本框 13">
            <a:extLst>
              <a:ext uri="{FF2B5EF4-FFF2-40B4-BE49-F238E27FC236}">
                <a16:creationId xmlns:a16="http://schemas.microsoft.com/office/drawing/2014/main" id="{876E1986-DC16-FF46-B6A2-60A75C3D3E0D}"/>
              </a:ext>
            </a:extLst>
          </p:cNvPr>
          <p:cNvSpPr txBox="1"/>
          <p:nvPr/>
        </p:nvSpPr>
        <p:spPr>
          <a:xfrm>
            <a:off x="1685925" y="3869749"/>
            <a:ext cx="3856990" cy="2861310"/>
          </a:xfrm>
          <a:prstGeom prst="rect">
            <a:avLst/>
          </a:prstGeom>
          <a:noFill/>
        </p:spPr>
        <p:txBody>
          <a:bodyPr wrap="square" rtlCol="0">
            <a:spAutoFit/>
          </a:bodyPr>
          <a:lstStyle/>
          <a:p>
            <a:pPr algn="l"/>
            <a:r>
              <a:rPr lang="zh-CN" altLang="en-US" dirty="0">
                <a:latin typeface="Times New Roman" panose="02020603050405020304" pitchFamily="18" charset="0"/>
                <a:ea typeface="宋体" panose="02010600030101010101" pitchFamily="2" charset="-122"/>
              </a:rPr>
              <a:t>步骤：</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向量化表示。表示词向量和位置向量表示</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卷积层。为得到句子</a:t>
            </a:r>
            <a:r>
              <a:rPr lang="zh-CN" altLang="en-US" dirty="0">
                <a:solidFill>
                  <a:srgbClr val="C00000"/>
                </a:solidFill>
                <a:latin typeface="Times New Roman" panose="02020603050405020304" pitchFamily="18" charset="0"/>
                <a:ea typeface="宋体" panose="02010600030101010101" pitchFamily="2" charset="-122"/>
              </a:rPr>
              <a:t>更高级的表示</a:t>
            </a:r>
            <a:r>
              <a:rPr lang="zh-CN" altLang="en-US" dirty="0">
                <a:latin typeface="Times New Roman" panose="02020603050405020304" pitchFamily="18" charset="0"/>
                <a:ea typeface="宋体" panose="02010600030101010101" pitchFamily="2" charset="-122"/>
              </a:rPr>
              <a:t>，采用多个卷基层堆叠在一起。为了解决训练时</a:t>
            </a:r>
            <a:r>
              <a:rPr lang="zh-CN" altLang="en-US" dirty="0">
                <a:solidFill>
                  <a:srgbClr val="C00000"/>
                </a:solidFill>
                <a:latin typeface="Times New Roman" panose="02020603050405020304" pitchFamily="18" charset="0"/>
                <a:ea typeface="宋体" panose="02010600030101010101" pitchFamily="2" charset="-122"/>
              </a:rPr>
              <a:t>梯度消失</a:t>
            </a:r>
            <a:r>
              <a:rPr lang="zh-CN" altLang="en-US" dirty="0">
                <a:latin typeface="Times New Roman" panose="02020603050405020304" pitchFamily="18" charset="0"/>
                <a:ea typeface="宋体" panose="02010600030101010101" pitchFamily="2" charset="-122"/>
              </a:rPr>
              <a:t>的问题，在低层和高层的卷基层之间建立</a:t>
            </a:r>
            <a:r>
              <a:rPr lang="en-US" altLang="zh-CN" dirty="0">
                <a:latin typeface="Times New Roman" panose="02020603050405020304" pitchFamily="18" charset="0"/>
                <a:ea typeface="宋体" panose="02010600030101010101" pitchFamily="2" charset="-122"/>
              </a:rPr>
              <a:t>Shortcut Connection</a:t>
            </a:r>
            <a:r>
              <a:rPr lang="zh-CN" altLang="en-US" dirty="0">
                <a:latin typeface="Times New Roman" panose="02020603050405020304" pitchFamily="18" charset="0"/>
                <a:ea typeface="宋体" panose="02010600030101010101" pitchFamily="2" charset="-122"/>
              </a:rPr>
              <a:t>。</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最大池化层。</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全连接层。</a:t>
            </a:r>
          </a:p>
        </p:txBody>
      </p:sp>
      <p:pic>
        <p:nvPicPr>
          <p:cNvPr id="15" name="图片 14">
            <a:extLst>
              <a:ext uri="{FF2B5EF4-FFF2-40B4-BE49-F238E27FC236}">
                <a16:creationId xmlns:a16="http://schemas.microsoft.com/office/drawing/2014/main" id="{8558AA97-ADD3-BE46-B2B5-C5D272EE40B3}"/>
              </a:ext>
            </a:extLst>
          </p:cNvPr>
          <p:cNvPicPr>
            <a:picLocks noChangeAspect="1"/>
          </p:cNvPicPr>
          <p:nvPr/>
        </p:nvPicPr>
        <p:blipFill>
          <a:blip r:embed="rId4"/>
          <a:stretch>
            <a:fillRect/>
          </a:stretch>
        </p:blipFill>
        <p:spPr>
          <a:xfrm>
            <a:off x="5895340" y="3913346"/>
            <a:ext cx="4833620" cy="2272665"/>
          </a:xfrm>
          <a:prstGeom prst="rect">
            <a:avLst/>
          </a:prstGeom>
        </p:spPr>
      </p:pic>
    </p:spTree>
    <p:extLst>
      <p:ext uri="{BB962C8B-B14F-4D97-AF65-F5344CB8AC3E}">
        <p14:creationId xmlns:p14="http://schemas.microsoft.com/office/powerpoint/2010/main" val="11193170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10" name="CustomShape 3">
            <a:extLst>
              <a:ext uri="{FF2B5EF4-FFF2-40B4-BE49-F238E27FC236}">
                <a16:creationId xmlns:a16="http://schemas.microsoft.com/office/drawing/2014/main" id="{0B65DB82-C38B-DA4D-A64A-90533F9ACA32}"/>
              </a:ext>
            </a:extLst>
          </p:cNvPr>
          <p:cNvSpPr/>
          <p:nvPr/>
        </p:nvSpPr>
        <p:spPr>
          <a:xfrm>
            <a:off x="1443758" y="1320184"/>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1905">
              <a:lnSpc>
                <a:spcPct val="100000"/>
              </a:lnSpc>
            </a:pPr>
            <a:r>
              <a:rPr lang="en-US" sz="2400" strike="noStrike" spc="-1" dirty="0" err="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strike="noStrike" spc="-1" dirty="0">
              <a:solidFill>
                <a:srgbClr val="000000"/>
              </a:solidFill>
              <a:uFill>
                <a:solidFill>
                  <a:srgbClr val="FFFFFF"/>
                </a:solidFill>
              </a:uFill>
              <a:latin typeface="Arial" panose="020B0604020202020204"/>
            </a:endParaRPr>
          </a:p>
          <a:p>
            <a:pPr marL="1905">
              <a:lnSpc>
                <a:spcPct val="100000"/>
              </a:lnSpc>
            </a:pPr>
            <a:r>
              <a:rPr lang="en-US" sz="18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Relation Classification via Multi-Level Attention CNNs</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 [Multi-Attention CNN (Wang et al. ACL</a:t>
            </a:r>
            <a:r>
              <a:rPr lang="zh-CN" alt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2016)]</a:t>
            </a:r>
          </a:p>
          <a:p>
            <a:pPr marL="1905">
              <a:lnSpc>
                <a:spcPct val="100000"/>
              </a:lnSpc>
            </a:pPr>
            <a:r>
              <a:rPr lang="zh-CN" alt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基于多Attention机制CNN网络的实体关系抽取</a:t>
            </a:r>
            <a:r>
              <a:rPr lang="zh-CN" alt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endPar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endParaRPr lang="en-US" sz="1800" b="0" strike="noStrike" spc="-1" dirty="0">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dirty="0">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dirty="0">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r>
              <a:rPr lang="en-US" sz="1600" b="1" strike="noStrike" spc="-1" dirty="0">
                <a:solidFill>
                  <a:srgbClr val="808080"/>
                </a:solidFill>
                <a:uFill>
                  <a:solidFill>
                    <a:srgbClr val="FFFFFF"/>
                  </a:solidFill>
                </a:uFill>
                <a:latin typeface="微软雅黑"/>
                <a:ea typeface="微软雅黑"/>
              </a:rPr>
              <a:t>	</a:t>
            </a:r>
            <a:endParaRPr lang="en-US" sz="1800" b="0" strike="noStrike" spc="-1" dirty="0">
              <a:solidFill>
                <a:srgbClr val="000000"/>
              </a:solidFill>
              <a:uFill>
                <a:solidFill>
                  <a:srgbClr val="FFFFFF"/>
                </a:solidFill>
              </a:uFill>
              <a:latin typeface="Arial" panose="020B0604020202020204"/>
            </a:endParaRPr>
          </a:p>
        </p:txBody>
      </p:sp>
      <p:sp>
        <p:nvSpPr>
          <p:cNvPr id="16" name="文本框 15">
            <a:extLst>
              <a:ext uri="{FF2B5EF4-FFF2-40B4-BE49-F238E27FC236}">
                <a16:creationId xmlns:a16="http://schemas.microsoft.com/office/drawing/2014/main" id="{CB3A9922-CE24-D143-98E5-E7415400C6AC}"/>
              </a:ext>
            </a:extLst>
          </p:cNvPr>
          <p:cNvSpPr txBox="1"/>
          <p:nvPr/>
        </p:nvSpPr>
        <p:spPr>
          <a:xfrm>
            <a:off x="1447769" y="2683143"/>
            <a:ext cx="4304030" cy="3692525"/>
          </a:xfrm>
          <a:prstGeom prst="rect">
            <a:avLst/>
          </a:prstGeom>
          <a:noFill/>
        </p:spPr>
        <p:txBody>
          <a:bodyPr wrap="square" rtlCol="0">
            <a:spAutoFit/>
          </a:bodyPr>
          <a:lstStyle/>
          <a:p>
            <a:pPr algn="l"/>
            <a:r>
              <a:rPr lang="zh-CN" altLang="en-US" dirty="0">
                <a:latin typeface="Times New Roman" panose="02020603050405020304" pitchFamily="18" charset="0"/>
                <a:ea typeface="宋体" panose="02010600030101010101" pitchFamily="2" charset="-122"/>
              </a:rPr>
              <a:t>主要思想：</a:t>
            </a:r>
          </a:p>
          <a:p>
            <a:pPr algn="l"/>
            <a:r>
              <a:rPr lang="zh-CN" altLang="en-US" dirty="0">
                <a:latin typeface="Times New Roman" panose="02020603050405020304" pitchFamily="18" charset="0"/>
                <a:ea typeface="宋体" panose="02010600030101010101" pitchFamily="2" charset="-122"/>
              </a:rPr>
              <a:t>将</a:t>
            </a:r>
            <a:r>
              <a:rPr lang="en-US" altLang="zh-CN" dirty="0">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ttention机制加入到神经网络中，对于反映实体关系更重要的词语给予更大的权重，辅以改进后的目标函数，从而提高关系提取的效果。</a:t>
            </a:r>
          </a:p>
          <a:p>
            <a:pPr algn="l"/>
            <a:r>
              <a:rPr lang="zh-CN" altLang="en-US" dirty="0">
                <a:latin typeface="Times New Roman" panose="02020603050405020304" pitchFamily="18" charset="0"/>
                <a:ea typeface="宋体" panose="02010600030101010101" pitchFamily="2" charset="-122"/>
              </a:rPr>
              <a:t>步骤：</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词向量表示。每个词的表示由三部分组成，分别为：词的的两个相对位置表示与词嵌入表示。加入</a:t>
            </a:r>
            <a:r>
              <a:rPr lang="en-US" altLang="zh-CN" dirty="0">
                <a:latin typeface="Times New Roman" panose="02020603050405020304" pitchFamily="18" charset="0"/>
                <a:ea typeface="宋体" panose="02010600030101010101" pitchFamily="2" charset="-122"/>
              </a:rPr>
              <a:t>Attention</a:t>
            </a:r>
            <a:r>
              <a:rPr lang="zh-CN" altLang="en-US" dirty="0">
                <a:latin typeface="Times New Roman" panose="02020603050405020304" pitchFamily="18" charset="0"/>
                <a:ea typeface="宋体" panose="02010600030101010101" pitchFamily="2" charset="-122"/>
              </a:rPr>
              <a:t>机制，表示该词与给定实体间联系的强弱。</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卷积层处理。</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基于注意力机制的池化处理。</a:t>
            </a:r>
          </a:p>
        </p:txBody>
      </p:sp>
      <p:pic>
        <p:nvPicPr>
          <p:cNvPr id="17" name="图片 16">
            <a:extLst>
              <a:ext uri="{FF2B5EF4-FFF2-40B4-BE49-F238E27FC236}">
                <a16:creationId xmlns:a16="http://schemas.microsoft.com/office/drawing/2014/main" id="{97E6E64C-9F61-6644-996C-4E6D862B0848}"/>
              </a:ext>
            </a:extLst>
          </p:cNvPr>
          <p:cNvPicPr>
            <a:picLocks noChangeAspect="1"/>
          </p:cNvPicPr>
          <p:nvPr/>
        </p:nvPicPr>
        <p:blipFill>
          <a:blip r:embed="rId4"/>
          <a:stretch>
            <a:fillRect/>
          </a:stretch>
        </p:blipFill>
        <p:spPr>
          <a:xfrm>
            <a:off x="6096000" y="2610286"/>
            <a:ext cx="4262120" cy="3692525"/>
          </a:xfrm>
          <a:prstGeom prst="rect">
            <a:avLst/>
          </a:prstGeom>
        </p:spPr>
      </p:pic>
    </p:spTree>
    <p:extLst>
      <p:ext uri="{BB962C8B-B14F-4D97-AF65-F5344CB8AC3E}">
        <p14:creationId xmlns:p14="http://schemas.microsoft.com/office/powerpoint/2010/main" val="130740204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968C0D4-6696-44C6-98FE-631A4D3F1135}"/>
              </a:ext>
            </a:extLst>
          </p:cNvPr>
          <p:cNvSpPr/>
          <p:nvPr/>
        </p:nvSpPr>
        <p:spPr>
          <a:xfrm>
            <a:off x="2397690" y="3428999"/>
            <a:ext cx="3160294" cy="284747"/>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 name="图片 2">
            <a:extLst>
              <a:ext uri="{FF2B5EF4-FFF2-40B4-BE49-F238E27FC236}">
                <a16:creationId xmlns:a16="http://schemas.microsoft.com/office/drawing/2014/main" id="{E8C38D8C-A93D-4A0F-8DC1-AE94E7D490C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35996"/>
            <a:ext cx="12192000" cy="12192000"/>
          </a:xfrm>
          <a:prstGeom prst="rect">
            <a:avLst/>
          </a:prstGeom>
        </p:spPr>
      </p:pic>
      <p:grpSp>
        <p:nvGrpSpPr>
          <p:cNvPr id="5" name="组合 4">
            <a:extLst>
              <a:ext uri="{FF2B5EF4-FFF2-40B4-BE49-F238E27FC236}">
                <a16:creationId xmlns:a16="http://schemas.microsoft.com/office/drawing/2014/main" id="{2811AE38-C87A-4372-B2A7-DCD362B7B8C6}"/>
              </a:ext>
            </a:extLst>
          </p:cNvPr>
          <p:cNvGrpSpPr/>
          <p:nvPr/>
        </p:nvGrpSpPr>
        <p:grpSpPr>
          <a:xfrm>
            <a:off x="2389063" y="3238031"/>
            <a:ext cx="4291866" cy="1176018"/>
            <a:chOff x="2533737" y="3147470"/>
            <a:chExt cx="2961708" cy="1176018"/>
          </a:xfrm>
        </p:grpSpPr>
        <p:sp>
          <p:nvSpPr>
            <p:cNvPr id="7" name="文本框 6">
              <a:extLst>
                <a:ext uri="{FF2B5EF4-FFF2-40B4-BE49-F238E27FC236}">
                  <a16:creationId xmlns:a16="http://schemas.microsoft.com/office/drawing/2014/main" id="{5CC73467-6D47-49E8-AEF2-865207F716F6}"/>
                </a:ext>
              </a:extLst>
            </p:cNvPr>
            <p:cNvSpPr txBox="1"/>
            <p:nvPr/>
          </p:nvSpPr>
          <p:spPr>
            <a:xfrm>
              <a:off x="2533737" y="3147470"/>
              <a:ext cx="2961708" cy="400110"/>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lumMod val="95000"/>
                      <a:lumOff val="5000"/>
                    </a:schemeClr>
                  </a:solidFill>
                  <a:latin typeface="思源黑体 CN Medium" panose="020B0600000000000000" pitchFamily="34" charset="-122"/>
                  <a:ea typeface="思源黑体 CN Medium" panose="020B0600000000000000" pitchFamily="34" charset="-122"/>
                  <a:sym typeface="+mn-lt"/>
                </a:rPr>
                <a:t>问题分析</a:t>
              </a:r>
            </a:p>
          </p:txBody>
        </p:sp>
        <p:sp>
          <p:nvSpPr>
            <p:cNvPr id="8" name="Content Placeholder 2">
              <a:extLst>
                <a:ext uri="{FF2B5EF4-FFF2-40B4-BE49-F238E27FC236}">
                  <a16:creationId xmlns:a16="http://schemas.microsoft.com/office/drawing/2014/main" id="{A102E128-AD2B-4943-B23A-6234AB83DDAD}"/>
                </a:ext>
              </a:extLst>
            </p:cNvPr>
            <p:cNvSpPr txBox="1"/>
            <p:nvPr/>
          </p:nvSpPr>
          <p:spPr>
            <a:xfrm>
              <a:off x="2533737" y="3677693"/>
              <a:ext cx="2961708" cy="645795"/>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zh-CN" altLang="en-US"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rPr>
                <a:t>漏洞检索</a:t>
              </a:r>
              <a:endParaRPr lang="en-US" altLang="zh-CN"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endParaRPr>
            </a:p>
          </p:txBody>
        </p:sp>
      </p:grpSp>
      <p:sp>
        <p:nvSpPr>
          <p:cNvPr id="10" name="文本框 9">
            <a:extLst>
              <a:ext uri="{FF2B5EF4-FFF2-40B4-BE49-F238E27FC236}">
                <a16:creationId xmlns:a16="http://schemas.microsoft.com/office/drawing/2014/main" id="{51731182-FEA3-409D-B1FD-AC5817E34D56}"/>
              </a:ext>
            </a:extLst>
          </p:cNvPr>
          <p:cNvSpPr txBox="1"/>
          <p:nvPr/>
        </p:nvSpPr>
        <p:spPr>
          <a:xfrm>
            <a:off x="908877" y="1914592"/>
            <a:ext cx="914400" cy="2646878"/>
          </a:xfrm>
          <a:prstGeom prst="rect">
            <a:avLst/>
          </a:prstGeom>
          <a:noFill/>
        </p:spPr>
        <p:txBody>
          <a:bodyPr wrap="square" rtlCol="0">
            <a:spAutoFit/>
          </a:bodyPr>
          <a:lstStyle/>
          <a:p>
            <a:r>
              <a:rPr lang="en-US" altLang="zh-CN"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rPr>
              <a:t>1</a:t>
            </a:r>
            <a:endParaRPr lang="zh-CN" altLang="en-US"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endParaRPr>
          </a:p>
        </p:txBody>
      </p:sp>
      <p:sp>
        <p:nvSpPr>
          <p:cNvPr id="2" name="文本框 1">
            <a:extLst>
              <a:ext uri="{FF2B5EF4-FFF2-40B4-BE49-F238E27FC236}">
                <a16:creationId xmlns:a16="http://schemas.microsoft.com/office/drawing/2014/main" id="{07CDD82D-9782-8D44-86D6-E82D2EC334AC}"/>
              </a:ext>
            </a:extLst>
          </p:cNvPr>
          <p:cNvSpPr txBox="1"/>
          <p:nvPr/>
        </p:nvSpPr>
        <p:spPr>
          <a:xfrm>
            <a:off x="5782435" y="997996"/>
            <a:ext cx="5500688" cy="6801862"/>
          </a:xfrm>
          <a:prstGeom prst="rect">
            <a:avLst/>
          </a:prstGeom>
          <a:noFill/>
        </p:spPr>
        <p:txBody>
          <a:bodyPr wrap="square" rtlCol="0">
            <a:spAutoFit/>
          </a:bodyPr>
          <a:lstStyle/>
          <a:p>
            <a:r>
              <a:rPr lang="zh-CN" altLang="en-US" sz="2000" b="1" dirty="0">
                <a:latin typeface="SimSun" panose="02010600030101010101" pitchFamily="2" charset="-122"/>
                <a:ea typeface="SimSun" panose="02010600030101010101" pitchFamily="2" charset="-122"/>
              </a:rPr>
              <a:t>漏洞扫描</a:t>
            </a:r>
            <a:r>
              <a:rPr lang="zh-CN" altLang="en-US" sz="2000" dirty="0">
                <a:latin typeface="SimSun" panose="02010600030101010101" pitchFamily="2" charset="-122"/>
                <a:ea typeface="SimSun" panose="02010600030101010101" pitchFamily="2" charset="-122"/>
              </a:rPr>
              <a:t>是指基于漏洞数据库，通过扫描等手段对指定的远程或者本地计算机系统的安全脆弱性进行检测，发现可利用漏洞的一种安全检测（渗透攻击）行为。</a:t>
            </a:r>
            <a:endParaRPr lang="en-US" altLang="zh-CN" sz="2000" dirty="0">
              <a:latin typeface="SimSun" panose="02010600030101010101" pitchFamily="2" charset="-122"/>
              <a:ea typeface="SimSun" panose="02010600030101010101" pitchFamily="2" charset="-122"/>
            </a:endParaRPr>
          </a:p>
          <a:p>
            <a:endParaRPr lang="en-US" altLang="zh-CN" sz="2000" dirty="0">
              <a:latin typeface="SimSun" panose="02010600030101010101" pitchFamily="2" charset="-122"/>
              <a:ea typeface="SimSun" panose="02010600030101010101" pitchFamily="2" charset="-122"/>
            </a:endParaRPr>
          </a:p>
          <a:p>
            <a:r>
              <a:rPr lang="zh-CN" altLang="en-US" sz="2000" b="1" dirty="0">
                <a:latin typeface="SimSun" panose="02010600030101010101" pitchFamily="2" charset="-122"/>
                <a:ea typeface="SimSun" panose="02010600030101010101" pitchFamily="2" charset="-122"/>
              </a:rPr>
              <a:t>漏洞搜索</a:t>
            </a:r>
            <a:r>
              <a:rPr lang="zh-CN" altLang="en-US" sz="2000" dirty="0">
                <a:latin typeface="SimSun" panose="02010600030101010101" pitchFamily="2" charset="-122"/>
                <a:ea typeface="SimSun" panose="02010600030101010101" pitchFamily="2" charset="-122"/>
              </a:rPr>
              <a:t>，通用漏洞列表 </a:t>
            </a:r>
            <a:r>
              <a:rPr lang="en-US" altLang="zh-CN" sz="2000" dirty="0">
                <a:latin typeface="SimSun" panose="02010600030101010101" pitchFamily="2" charset="-122"/>
                <a:ea typeface="SimSun" panose="02010600030101010101" pitchFamily="2" charset="-122"/>
              </a:rPr>
              <a:t>(</a:t>
            </a:r>
            <a:r>
              <a:rPr lang="fr-FR" altLang="zh-CN" sz="2000" dirty="0">
                <a:latin typeface="SimSun" panose="02010600030101010101" pitchFamily="2" charset="-122"/>
                <a:ea typeface="SimSun" panose="02010600030101010101" pitchFamily="2" charset="-122"/>
              </a:rPr>
              <a:t>CVE) </a:t>
            </a:r>
            <a:r>
              <a:rPr lang="zh-CN" altLang="en-US" sz="2000" dirty="0">
                <a:latin typeface="SimSun" panose="02010600030101010101" pitchFamily="2" charset="-122"/>
                <a:ea typeface="SimSun" panose="02010600030101010101" pitchFamily="2" charset="-122"/>
              </a:rPr>
              <a:t>命名标准，可通过 </a:t>
            </a:r>
            <a:r>
              <a:rPr lang="fr-FR" altLang="zh-CN" sz="2000" dirty="0">
                <a:latin typeface="SimSun" panose="02010600030101010101" pitchFamily="2" charset="-122"/>
                <a:ea typeface="SimSun" panose="02010600030101010101" pitchFamily="2" charset="-122"/>
              </a:rPr>
              <a:t>CVE </a:t>
            </a:r>
            <a:r>
              <a:rPr lang="zh-CN" altLang="en-US" sz="2000" dirty="0">
                <a:latin typeface="SimSun" panose="02010600030101010101" pitchFamily="2" charset="-122"/>
                <a:ea typeface="SimSun" panose="02010600030101010101" pitchFamily="2" charset="-122"/>
              </a:rPr>
              <a:t>名称搜索；国家信息安全漏洞库</a:t>
            </a:r>
            <a:r>
              <a:rPr lang="fr-FR" altLang="zh-CN" sz="2000" dirty="0">
                <a:latin typeface="SimSun" panose="02010600030101010101" pitchFamily="2" charset="-122"/>
                <a:ea typeface="SimSun" panose="02010600030101010101" pitchFamily="2" charset="-122"/>
              </a:rPr>
              <a:t>CNVD</a:t>
            </a:r>
            <a:r>
              <a:rPr lang="zh-CN" altLang="en-US" sz="2000" dirty="0">
                <a:latin typeface="SimSun" panose="02010600030101010101" pitchFamily="2" charset="-122"/>
                <a:ea typeface="SimSun" panose="02010600030101010101" pitchFamily="2" charset="-122"/>
              </a:rPr>
              <a:t>如信息安全搜索引擎如</a:t>
            </a:r>
            <a:r>
              <a:rPr lang="fr-FR" altLang="zh-CN" sz="2000" dirty="0" err="1">
                <a:latin typeface="SimSun" panose="02010600030101010101" pitchFamily="2" charset="-122"/>
                <a:ea typeface="SimSun" panose="02010600030101010101" pitchFamily="2" charset="-122"/>
              </a:rPr>
              <a:t>shodan</a:t>
            </a:r>
            <a:r>
              <a:rPr lang="zh-CN" altLang="fr-FR" sz="2000" dirty="0">
                <a:latin typeface="SimSun" panose="02010600030101010101" pitchFamily="2" charset="-122"/>
                <a:ea typeface="SimSun" panose="02010600030101010101" pitchFamily="2" charset="-122"/>
              </a:rPr>
              <a:t>等</a:t>
            </a:r>
            <a:r>
              <a:rPr lang="zh-CN" altLang="en-US" sz="2000" dirty="0">
                <a:latin typeface="SimSun" panose="02010600030101010101" pitchFamily="2" charset="-122"/>
                <a:ea typeface="SimSun" panose="02010600030101010101" pitchFamily="2" charset="-122"/>
              </a:rPr>
              <a:t>。</a:t>
            </a:r>
            <a:endParaRPr lang="fr-FR" altLang="zh-CN" sz="2000" dirty="0">
              <a:latin typeface="SimSun" panose="02010600030101010101" pitchFamily="2" charset="-122"/>
              <a:ea typeface="SimSun" panose="02010600030101010101" pitchFamily="2" charset="-122"/>
            </a:endParaRPr>
          </a:p>
          <a:p>
            <a:endParaRPr lang="fr-FR" altLang="zh-CN" sz="2000" dirty="0">
              <a:latin typeface="SimSun" panose="02010600030101010101" pitchFamily="2" charset="-122"/>
              <a:ea typeface="SimSun" panose="02010600030101010101" pitchFamily="2" charset="-122"/>
            </a:endParaRPr>
          </a:p>
          <a:p>
            <a:r>
              <a:rPr lang="zh-CN" altLang="en-US" sz="2000" b="1" dirty="0">
                <a:latin typeface="SimSun" panose="02010600030101010101" pitchFamily="2" charset="-122"/>
                <a:ea typeface="SimSun" panose="02010600030101010101" pitchFamily="2" charset="-122"/>
                <a:sym typeface="+mn-lt"/>
              </a:rPr>
              <a:t>传统方法</a:t>
            </a:r>
            <a:r>
              <a:rPr lang="zh-CN" altLang="en-US" sz="2000" b="1" dirty="0">
                <a:solidFill>
                  <a:srgbClr val="FF0000"/>
                </a:solidFill>
                <a:latin typeface="SimSun" panose="02010600030101010101" pitchFamily="2" charset="-122"/>
                <a:ea typeface="SimSun" panose="02010600030101010101" pitchFamily="2" charset="-122"/>
                <a:sym typeface="+mn-lt"/>
              </a:rPr>
              <a:t>缺陷</a:t>
            </a:r>
            <a:r>
              <a:rPr lang="zh-CN" altLang="en-US" sz="2000" b="1" dirty="0">
                <a:latin typeface="SimSun" panose="02010600030101010101" pitchFamily="2" charset="-122"/>
                <a:ea typeface="SimSun" panose="02010600030101010101" pitchFamily="2" charset="-122"/>
                <a:sym typeface="+mn-lt"/>
              </a:rPr>
              <a:t>：</a:t>
            </a:r>
            <a:endParaRPr lang="en-US" altLang="zh-CN" sz="2000" b="1" dirty="0">
              <a:latin typeface="SimSun" panose="02010600030101010101" pitchFamily="2" charset="-122"/>
              <a:ea typeface="SimSun" panose="02010600030101010101" pitchFamily="2" charset="-122"/>
              <a:sym typeface="+mn-lt"/>
            </a:endParaRPr>
          </a:p>
          <a:p>
            <a:r>
              <a:rPr lang="zh-CN" altLang="en-US" sz="2000" dirty="0">
                <a:latin typeface="SimSun" panose="02010600030101010101" pitchFamily="2" charset="-122"/>
                <a:ea typeface="SimSun" panose="02010600030101010101" pitchFamily="2" charset="-122"/>
              </a:rPr>
              <a:t>随着信息化程度的加深，漏洞数量增速急剧增加，信息安全面临的挑战越发严峻。简单的检索不能充分发挥安全漏洞知识库在安全防护工作中的重要作用，难以体现其蕴含的丰富价值。</a:t>
            </a:r>
            <a:endParaRPr lang="en-US" altLang="zh-CN" sz="2000" dirty="0">
              <a:latin typeface="SimSun" panose="02010600030101010101" pitchFamily="2" charset="-122"/>
              <a:ea typeface="SimSun" panose="02010600030101010101" pitchFamily="2" charset="-122"/>
            </a:endParaRPr>
          </a:p>
          <a:p>
            <a:endParaRPr lang="zh-CN" altLang="en-US" sz="2000" dirty="0">
              <a:latin typeface="SimSun" panose="02010600030101010101" pitchFamily="2" charset="-122"/>
              <a:ea typeface="SimSun" panose="02010600030101010101" pitchFamily="2" charset="-122"/>
            </a:endParaRPr>
          </a:p>
          <a:p>
            <a:endParaRPr lang="en-US" altLang="zh-CN" sz="2000" dirty="0">
              <a:latin typeface="SimSun" panose="02010600030101010101" pitchFamily="2" charset="-122"/>
              <a:ea typeface="SimSun" panose="02010600030101010101" pitchFamily="2" charset="-122"/>
            </a:endParaRPr>
          </a:p>
          <a:p>
            <a:endParaRPr lang="fr-FR" altLang="zh-CN" sz="2000" dirty="0">
              <a:latin typeface="SimSun" panose="02010600030101010101" pitchFamily="2" charset="-122"/>
              <a:ea typeface="SimSun" panose="02010600030101010101" pitchFamily="2" charset="-122"/>
            </a:endParaRPr>
          </a:p>
          <a:p>
            <a:endParaRPr lang="en-US" altLang="zh-CN" sz="2000" b="1" dirty="0">
              <a:latin typeface="SimSun" panose="02010600030101010101" pitchFamily="2" charset="-122"/>
              <a:ea typeface="SimSun" panose="02010600030101010101" pitchFamily="2" charset="-122"/>
            </a:endParaRPr>
          </a:p>
          <a:p>
            <a:br>
              <a:rPr lang="zh-CN" altLang="en-US" sz="2000" dirty="0"/>
            </a:br>
            <a:endParaRPr lang="en-US" altLang="zh-CN" sz="2000" b="1" dirty="0">
              <a:latin typeface="SimSun" panose="02010600030101010101" pitchFamily="2" charset="-122"/>
              <a:ea typeface="SimSun" panose="02010600030101010101" pitchFamily="2" charset="-122"/>
            </a:endParaRPr>
          </a:p>
          <a:p>
            <a:endParaRPr lang="en-US" altLang="zh-CN" dirty="0">
              <a:latin typeface="SimSun" panose="02010600030101010101" pitchFamily="2" charset="-122"/>
              <a:ea typeface="SimSun" panose="02010600030101010101" pitchFamily="2" charset="-122"/>
            </a:endParaRPr>
          </a:p>
          <a:p>
            <a:endParaRPr lang="en-US" dirty="0"/>
          </a:p>
        </p:txBody>
      </p:sp>
    </p:spTree>
    <p:extLst>
      <p:ext uri="{BB962C8B-B14F-4D97-AF65-F5344CB8AC3E}">
        <p14:creationId xmlns:p14="http://schemas.microsoft.com/office/powerpoint/2010/main" val="166527056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11015" y="-171666"/>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9" name="CustomShape 3">
            <a:extLst>
              <a:ext uri="{FF2B5EF4-FFF2-40B4-BE49-F238E27FC236}">
                <a16:creationId xmlns:a16="http://schemas.microsoft.com/office/drawing/2014/main" id="{96D84789-790F-5144-B769-FEF6CE676038}"/>
              </a:ext>
            </a:extLst>
          </p:cNvPr>
          <p:cNvSpPr/>
          <p:nvPr/>
        </p:nvSpPr>
        <p:spPr>
          <a:xfrm>
            <a:off x="1386607" y="1518638"/>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1905">
              <a:lnSpc>
                <a:spcPct val="100000"/>
              </a:lnSpc>
            </a:pPr>
            <a:r>
              <a:rPr lang="en-US" sz="2400" strike="noStrike" spc="-1" dirty="0" err="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strike="noStrike" spc="-1" dirty="0">
              <a:solidFill>
                <a:srgbClr val="000000"/>
              </a:solidFill>
              <a:uFill>
                <a:solidFill>
                  <a:srgbClr val="FFFFFF"/>
                </a:solidFill>
              </a:uFill>
              <a:latin typeface="Arial" panose="020B0604020202020204"/>
            </a:endParaRPr>
          </a:p>
          <a:p>
            <a:pPr marL="1905">
              <a:lnSpc>
                <a:spcPct val="100000"/>
              </a:lnSpc>
            </a:pPr>
            <a:r>
              <a:rPr lang="en-US" sz="18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Attention-Based Bidirectional Long Short-Term Memory Networks for Relation Classification.</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b="1" strike="noStrike" spc="-1" dirty="0">
                <a:solidFill>
                  <a:srgbClr val="FF0000"/>
                </a:solidFill>
                <a:uFill>
                  <a:solidFill>
                    <a:srgbClr val="FFFFFF"/>
                  </a:solidFill>
                </a:uFill>
                <a:latin typeface="Times New Roman" panose="02020603050405020304" pitchFamily="18" charset="0"/>
                <a:ea typeface="宋体" panose="02010600030101010101" pitchFamily="2" charset="-122"/>
              </a:rPr>
              <a:t>BLSTM + </a:t>
            </a:r>
            <a:r>
              <a:rPr lang="en-US" sz="1600" b="1" strike="noStrike" spc="-1" dirty="0" err="1">
                <a:solidFill>
                  <a:srgbClr val="FF0000"/>
                </a:solidFill>
                <a:uFill>
                  <a:solidFill>
                    <a:srgbClr val="FFFFFF"/>
                  </a:solidFill>
                </a:uFill>
                <a:latin typeface="Times New Roman" panose="02020603050405020304" pitchFamily="18" charset="0"/>
                <a:ea typeface="宋体" panose="02010600030101010101" pitchFamily="2" charset="-122"/>
              </a:rPr>
              <a:t>ATT</a:t>
            </a:r>
            <a:r>
              <a:rPr lang="en-US" sz="1600" b="1"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rPr>
              <a:t>,中科大自动化所</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 Zhou ACL 2016]</a:t>
            </a:r>
            <a:endParaRPr lang="en-US" sz="18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zh-CN" alt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基于注意力的双向</a:t>
            </a:r>
            <a:r>
              <a:rPr lang="en-US" altLang="zh-CN"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LSTM</a:t>
            </a:r>
            <a:r>
              <a:rPr lang="zh-CN" alt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网络的关系抽取</a:t>
            </a:r>
            <a:endPar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marL="1905">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r>
              <a:rPr lang="en-US" sz="1600" b="1" strike="noStrike" spc="-1" dirty="0">
                <a:solidFill>
                  <a:srgbClr val="808080"/>
                </a:solidFill>
                <a:uFill>
                  <a:solidFill>
                    <a:srgbClr val="FFFFFF"/>
                  </a:solidFill>
                </a:uFill>
                <a:latin typeface="微软雅黑"/>
                <a:ea typeface="微软雅黑"/>
              </a:rPr>
              <a:t>	</a:t>
            </a:r>
            <a:endParaRPr lang="en-US" sz="1800" b="0" strike="noStrike" spc="-1" dirty="0">
              <a:solidFill>
                <a:srgbClr val="000000"/>
              </a:solidFill>
              <a:uFill>
                <a:solidFill>
                  <a:srgbClr val="FFFFFF"/>
                </a:solidFill>
              </a:uFill>
              <a:latin typeface="Arial" panose="020B0604020202020204"/>
            </a:endParaRPr>
          </a:p>
        </p:txBody>
      </p:sp>
      <p:sp>
        <p:nvSpPr>
          <p:cNvPr id="12" name="文本框 11">
            <a:extLst>
              <a:ext uri="{FF2B5EF4-FFF2-40B4-BE49-F238E27FC236}">
                <a16:creationId xmlns:a16="http://schemas.microsoft.com/office/drawing/2014/main" id="{A442C4F2-F1B8-3E4A-AF7A-11FC007A1EDE}"/>
              </a:ext>
            </a:extLst>
          </p:cNvPr>
          <p:cNvSpPr txBox="1"/>
          <p:nvPr/>
        </p:nvSpPr>
        <p:spPr>
          <a:xfrm>
            <a:off x="1386607" y="2861094"/>
            <a:ext cx="4213225" cy="3416320"/>
          </a:xfrm>
          <a:prstGeom prst="rect">
            <a:avLst/>
          </a:prstGeom>
          <a:noFill/>
        </p:spPr>
        <p:txBody>
          <a:bodyPr wrap="square" rtlCol="0">
            <a:spAutoFit/>
          </a:bodyPr>
          <a:lstStyle/>
          <a:p>
            <a:pPr algn="l"/>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主要思想：</a:t>
            </a:r>
            <a:endParaRPr 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endParaRPr>
          </a:p>
          <a:p>
            <a:pPr algn="l"/>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运用双向lstm加attention自动提取包含整个句子语义信息关键词汇或者字符</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a:t>
            </a:r>
            <a:endParaRPr lang="en-US" b="0"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步骤</a:t>
            </a:r>
            <a:r>
              <a:rPr 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p>
          <a:p>
            <a:pPr marL="342900" indent="-342900">
              <a:buFont typeface="+mj-ea"/>
              <a:buAutoNum type="circleNumDbPlain"/>
            </a:pP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词嵌入层。将每个词映射到低维空间</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endParaRPr 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marL="342900" indent="-342900">
              <a:buFont typeface="+mj-ea"/>
              <a:buAutoNum type="circleNumDbPlain"/>
            </a:pP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LSTM层。从词嵌入层中获取高级特征</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endParaRPr 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注意力层。生成一个权重向量，通过与这个权重向量相乘。最终将词汇级特征合并为句子级特征。</a:t>
            </a:r>
          </a:p>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输出层。实现句子级特征向量的关系分类。</a:t>
            </a:r>
          </a:p>
        </p:txBody>
      </p:sp>
      <p:pic>
        <p:nvPicPr>
          <p:cNvPr id="13" name="图片 12">
            <a:extLst>
              <a:ext uri="{FF2B5EF4-FFF2-40B4-BE49-F238E27FC236}">
                <a16:creationId xmlns:a16="http://schemas.microsoft.com/office/drawing/2014/main" id="{89E81DFB-A154-E048-8775-3F40CA10A83E}"/>
              </a:ext>
            </a:extLst>
          </p:cNvPr>
          <p:cNvPicPr>
            <a:picLocks noChangeAspect="1"/>
          </p:cNvPicPr>
          <p:nvPr/>
        </p:nvPicPr>
        <p:blipFill>
          <a:blip r:embed="rId4"/>
          <a:stretch>
            <a:fillRect/>
          </a:stretch>
        </p:blipFill>
        <p:spPr>
          <a:xfrm>
            <a:off x="6014402" y="2878874"/>
            <a:ext cx="4087495" cy="3045460"/>
          </a:xfrm>
          <a:prstGeom prst="rect">
            <a:avLst/>
          </a:prstGeom>
          <a:ln w="12700">
            <a:solidFill>
              <a:schemeClr val="accent1"/>
            </a:solidFill>
          </a:ln>
        </p:spPr>
      </p:pic>
    </p:spTree>
    <p:extLst>
      <p:ext uri="{BB962C8B-B14F-4D97-AF65-F5344CB8AC3E}">
        <p14:creationId xmlns:p14="http://schemas.microsoft.com/office/powerpoint/2010/main" val="139129032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380464"/>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517005" y="380464"/>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mj-ea"/>
                <a:ea typeface="+mj-ea"/>
                <a:sym typeface="+mn-lt"/>
              </a:rPr>
              <a:t>关系</a:t>
            </a:r>
            <a:r>
              <a:rPr lang="zh-CN" altLang="en-US" sz="2800" dirty="0">
                <a:solidFill>
                  <a:schemeClr val="tx1"/>
                </a:solidFill>
                <a:latin typeface="+mj-ea"/>
                <a:ea typeface="+mj-ea"/>
                <a:sym typeface="+mn-lt"/>
              </a:rPr>
              <a:t>抽取</a:t>
            </a:r>
            <a:r>
              <a:rPr lang="zh-CN" altLang="fr-FR" sz="2800" dirty="0">
                <a:solidFill>
                  <a:schemeClr val="tx1"/>
                </a:solidFill>
                <a:latin typeface="+mj-ea"/>
                <a:ea typeface="+mj-ea"/>
              </a:rPr>
              <a:t>（</a:t>
            </a:r>
            <a:r>
              <a:rPr lang="en-US" altLang="zh-CN" sz="2800" spc="-1" dirty="0">
                <a:solidFill>
                  <a:srgbClr val="000000"/>
                </a:solidFill>
                <a:uFill>
                  <a:solidFill>
                    <a:srgbClr val="FFFFFF"/>
                  </a:solidFill>
                </a:uFill>
                <a:latin typeface="+mj-ea"/>
                <a:ea typeface="+mj-ea"/>
              </a:rPr>
              <a:t> Relation </a:t>
            </a:r>
            <a:r>
              <a:rPr lang="en-US" altLang="zh-CN" sz="2800" spc="-1" dirty="0" err="1">
                <a:solidFill>
                  <a:srgbClr val="000000"/>
                </a:solidFill>
                <a:uFill>
                  <a:solidFill>
                    <a:srgbClr val="FFFFFF"/>
                  </a:solidFill>
                </a:uFill>
                <a:latin typeface="+mj-ea"/>
                <a:ea typeface="+mj-ea"/>
              </a:rPr>
              <a:t>Extraction,</a:t>
            </a:r>
            <a:r>
              <a:rPr lang="en-US" altLang="zh-CN" sz="2800" spc="-1" dirty="0" err="1">
                <a:solidFill>
                  <a:srgbClr val="000000"/>
                </a:solidFill>
                <a:uFill>
                  <a:solidFill>
                    <a:srgbClr val="FFFFFF"/>
                  </a:solidFill>
                </a:uFill>
                <a:latin typeface="+mj-ea"/>
                <a:ea typeface="+mj-ea"/>
                <a:sym typeface="+mn-ea"/>
              </a:rPr>
              <a:t>RE</a:t>
            </a:r>
            <a:r>
              <a:rPr lang="en-US" altLang="zh-CN" sz="2800" spc="-1" dirty="0">
                <a:solidFill>
                  <a:srgbClr val="000000"/>
                </a:solidFill>
                <a:uFill>
                  <a:solidFill>
                    <a:srgbClr val="FFFFFF"/>
                  </a:solidFill>
                </a:uFill>
                <a:latin typeface="+mj-ea"/>
                <a:ea typeface="+mj-ea"/>
                <a:sym typeface="+mn-ea"/>
              </a:rPr>
              <a:t> </a:t>
            </a:r>
            <a:r>
              <a:rPr lang="zh-CN" altLang="fr-FR" sz="2800" dirty="0">
                <a:solidFill>
                  <a:schemeClr val="tx1"/>
                </a:solidFill>
                <a:latin typeface="+mj-ea"/>
                <a:ea typeface="+mj-ea"/>
              </a:rPr>
              <a:t>）</a:t>
            </a:r>
            <a:endParaRPr lang="zh-CN" altLang="en-US" sz="2800" dirty="0">
              <a:solidFill>
                <a:schemeClr val="tx1"/>
              </a:solidFill>
              <a:latin typeface="+mj-ea"/>
              <a:ea typeface="+mj-ea"/>
              <a:sym typeface="+mn-lt"/>
            </a:endParaRPr>
          </a:p>
        </p:txBody>
      </p:sp>
      <p:sp>
        <p:nvSpPr>
          <p:cNvPr id="6" name="CustomShape 3">
            <a:extLst>
              <a:ext uri="{FF2B5EF4-FFF2-40B4-BE49-F238E27FC236}">
                <a16:creationId xmlns:a16="http://schemas.microsoft.com/office/drawing/2014/main" id="{A9F86CD1-FA8B-DD4C-84D4-7597FFD5C864}"/>
              </a:ext>
            </a:extLst>
          </p:cNvPr>
          <p:cNvSpPr/>
          <p:nvPr/>
        </p:nvSpPr>
        <p:spPr>
          <a:xfrm>
            <a:off x="1686645" y="14472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1905">
              <a:lnSpc>
                <a:spcPct val="100000"/>
              </a:lnSpc>
            </a:pPr>
            <a:r>
              <a:rPr lang="en-US" sz="2400" strike="noStrike" spc="-1" dirty="0" err="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strike="noStrike" spc="-1" dirty="0">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一种</a:t>
            </a: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实体和关系识别提取一次性解决</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的方法</a:t>
            </a:r>
            <a:endPar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en-US" sz="1800" b="1"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rPr>
              <a:t>CoType</a:t>
            </a:r>
            <a:r>
              <a:rPr lang="en-US" sz="18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 Joint Extraction of Typed Entities and Relations with Knowledge Bases</a:t>
            </a:r>
            <a:r>
              <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b="1" strike="noStrike" spc="-1" dirty="0" err="1">
                <a:solidFill>
                  <a:srgbClr val="C00000"/>
                </a:solidFill>
                <a:uFill>
                  <a:solidFill>
                    <a:srgbClr val="FFFFFF"/>
                  </a:solidFill>
                </a:uFill>
                <a:latin typeface="Times New Roman" panose="02020603050405020304" pitchFamily="18" charset="0"/>
                <a:ea typeface="宋体" panose="02010600030101010101" pitchFamily="2" charset="-122"/>
              </a:rPr>
              <a:t>CoType,Ren</a:t>
            </a:r>
            <a:r>
              <a:rPr lang="zh-CN" altLang="en-US" sz="1600" b="1" strike="noStrike" spc="-1" dirty="0">
                <a:solidFill>
                  <a:srgbClr val="C00000"/>
                </a:solidFill>
                <a:uFill>
                  <a:solidFill>
                    <a:srgbClr val="FFFFFF"/>
                  </a:solidFill>
                </a:uFill>
                <a:latin typeface="Times New Roman" panose="02020603050405020304" pitchFamily="18" charset="0"/>
                <a:ea typeface="宋体" panose="02010600030101010101" pitchFamily="2" charset="-122"/>
              </a:rPr>
              <a:t>，</a:t>
            </a:r>
            <a:r>
              <a:rPr lang="en-US" altLang="zh-CN" sz="1600" b="1" strike="noStrike" spc="-1" dirty="0">
                <a:solidFill>
                  <a:srgbClr val="C00000"/>
                </a:solidFill>
                <a:uFill>
                  <a:solidFill>
                    <a:srgbClr val="FFFFFF"/>
                  </a:solidFill>
                </a:uFill>
                <a:latin typeface="Times New Roman" panose="02020603050405020304" pitchFamily="18" charset="0"/>
                <a:ea typeface="宋体" panose="02010600030101010101" pitchFamily="2" charset="-122"/>
              </a:rPr>
              <a:t>WWW,</a:t>
            </a:r>
            <a:r>
              <a:rPr lang="en-US" sz="1600" b="1" strike="noStrike" spc="-1" dirty="0">
                <a:solidFill>
                  <a:srgbClr val="C00000"/>
                </a:solidFill>
                <a:uFill>
                  <a:solidFill>
                    <a:srgbClr val="FFFFFF"/>
                  </a:solidFill>
                </a:uFill>
                <a:latin typeface="Times New Roman" panose="02020603050405020304" pitchFamily="18" charset="0"/>
                <a:ea typeface="宋体" panose="02010600030101010101" pitchFamily="2" charset="-122"/>
              </a:rPr>
              <a:t>2017</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p>
          <a:p>
            <a:pPr marL="1905">
              <a:lnSpc>
                <a:spcPct val="100000"/>
              </a:lnSpc>
            </a:pPr>
            <a:r>
              <a:rPr lang="zh-CN" alt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主要思想：</a:t>
            </a:r>
          </a:p>
          <a:p>
            <a:pPr marL="1905">
              <a:lnSpc>
                <a:spcPct val="100000"/>
              </a:lnSpc>
            </a:pPr>
            <a:r>
              <a:rPr lang="zh-CN" altLang="en-US" sz="160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利用实体和关系的联合抽取来解决实体和关系提取的领域限制以及降低错误。主要提出以下技术：</a:t>
            </a:r>
          </a:p>
          <a:p>
            <a:pPr marL="287655" indent="-285750">
              <a:lnSpc>
                <a:spcPct val="100000"/>
              </a:lnSpc>
              <a:buFont typeface="Arial" panose="020B0604020202020204" pitchFamily="34" charset="0"/>
              <a:buChar char="•"/>
            </a:pPr>
            <a:r>
              <a:rPr lang="en-US" altLang="zh-CN" sz="1600"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CoType</a:t>
            </a:r>
            <a:r>
              <a:rPr lang="zh-CN" altLang="en-US" sz="160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框架基于Distant Supervision 和 Weakly Supervision对文本中的实体和关系联合抽取。</a:t>
            </a:r>
          </a:p>
          <a:p>
            <a:pPr marL="287655" indent="-285750">
              <a:lnSpc>
                <a:spcPct val="100000"/>
              </a:lnSpc>
              <a:buFont typeface="Arial" panose="020B0604020202020204" pitchFamily="34" charset="0"/>
              <a:buChar char="•"/>
            </a:pPr>
            <a:r>
              <a:rPr lang="zh-CN" altLang="en-US" sz="160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实体抽取的领域无关的文本分割算法。</a:t>
            </a:r>
          </a:p>
          <a:p>
            <a:pPr marL="287655" indent="-285750">
              <a:lnSpc>
                <a:spcPct val="100000"/>
              </a:lnSpc>
              <a:buFont typeface="Arial" panose="020B0604020202020204" pitchFamily="34" charset="0"/>
              <a:buChar char="•"/>
            </a:pPr>
            <a:r>
              <a:rPr lang="zh-CN" altLang="en-US" sz="160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联合嵌入的代价函数融合。</a:t>
            </a:r>
            <a:endPar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endParaRPr lang="en-US" sz="1600" b="1" strike="noStrike" spc="-1" dirty="0">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r>
              <a:rPr lang="en-US" sz="1600" b="1" strike="noStrike" spc="-1" dirty="0">
                <a:solidFill>
                  <a:srgbClr val="808080"/>
                </a:solidFill>
                <a:uFill>
                  <a:solidFill>
                    <a:srgbClr val="FFFFFF"/>
                  </a:solidFill>
                </a:uFill>
                <a:latin typeface="微软雅黑"/>
                <a:ea typeface="微软雅黑"/>
              </a:rPr>
              <a:t>	</a:t>
            </a:r>
            <a:endParaRPr lang="en-US" sz="1800" b="0" strike="noStrike" spc="-1" dirty="0">
              <a:solidFill>
                <a:srgbClr val="000000"/>
              </a:solidFill>
              <a:uFill>
                <a:solidFill>
                  <a:srgbClr val="FFFFFF"/>
                </a:solidFill>
              </a:uFill>
              <a:latin typeface="Arial" panose="020B0604020202020204"/>
            </a:endParaRPr>
          </a:p>
        </p:txBody>
      </p:sp>
      <p:pic>
        <p:nvPicPr>
          <p:cNvPr id="7" name="图片 6">
            <a:extLst>
              <a:ext uri="{FF2B5EF4-FFF2-40B4-BE49-F238E27FC236}">
                <a16:creationId xmlns:a16="http://schemas.microsoft.com/office/drawing/2014/main" id="{6A3758D0-84AE-844F-9484-32126458FE90}"/>
              </a:ext>
            </a:extLst>
          </p:cNvPr>
          <p:cNvPicPr>
            <a:picLocks noChangeAspect="1"/>
          </p:cNvPicPr>
          <p:nvPr/>
        </p:nvPicPr>
        <p:blipFill>
          <a:blip r:embed="rId4"/>
          <a:stretch>
            <a:fillRect/>
          </a:stretch>
        </p:blipFill>
        <p:spPr>
          <a:xfrm>
            <a:off x="1928907" y="4506595"/>
            <a:ext cx="7742555" cy="2351405"/>
          </a:xfrm>
          <a:prstGeom prst="rect">
            <a:avLst/>
          </a:prstGeom>
        </p:spPr>
      </p:pic>
    </p:spTree>
    <p:extLst>
      <p:ext uri="{BB962C8B-B14F-4D97-AF65-F5344CB8AC3E}">
        <p14:creationId xmlns:p14="http://schemas.microsoft.com/office/powerpoint/2010/main" val="4010497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380464"/>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203734" y="380464"/>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mj-ea"/>
                <a:ea typeface="+mj-ea"/>
                <a:sym typeface="+mn-lt"/>
              </a:rPr>
              <a:t>属性抽取</a:t>
            </a:r>
            <a:r>
              <a:rPr lang="zh-CN" altLang="fr-FR" sz="2800" dirty="0">
                <a:solidFill>
                  <a:schemeClr val="tx1"/>
                </a:solidFill>
                <a:latin typeface="+mj-ea"/>
                <a:ea typeface="+mj-ea"/>
              </a:rPr>
              <a:t>（</a:t>
            </a:r>
            <a:r>
              <a:rPr lang="en-US" altLang="zh-CN" sz="2800" spc="-1" dirty="0">
                <a:solidFill>
                  <a:srgbClr val="000000"/>
                </a:solidFill>
                <a:uFill>
                  <a:solidFill>
                    <a:srgbClr val="FFFFFF"/>
                  </a:solidFill>
                </a:uFill>
                <a:latin typeface="+mj-ea"/>
                <a:ea typeface="+mj-ea"/>
              </a:rPr>
              <a:t> Attribute Extraction</a:t>
            </a:r>
            <a:r>
              <a:rPr lang="zh-CN" altLang="fr-FR" sz="2800" dirty="0">
                <a:solidFill>
                  <a:schemeClr val="tx1"/>
                </a:solidFill>
                <a:latin typeface="+mj-ea"/>
                <a:ea typeface="+mj-ea"/>
              </a:rPr>
              <a:t>）</a:t>
            </a:r>
            <a:endParaRPr lang="zh-CN" altLang="en-US" sz="2800" dirty="0">
              <a:solidFill>
                <a:schemeClr val="tx1"/>
              </a:solidFill>
              <a:latin typeface="+mj-ea"/>
              <a:ea typeface="+mj-ea"/>
              <a:sym typeface="+mn-lt"/>
            </a:endParaRPr>
          </a:p>
        </p:txBody>
      </p:sp>
      <p:sp>
        <p:nvSpPr>
          <p:cNvPr id="2" name="文本框 1">
            <a:extLst>
              <a:ext uri="{FF2B5EF4-FFF2-40B4-BE49-F238E27FC236}">
                <a16:creationId xmlns:a16="http://schemas.microsoft.com/office/drawing/2014/main" id="{352CFEC1-A4E9-D54B-9BCE-63FE35E47ACD}"/>
              </a:ext>
            </a:extLst>
          </p:cNvPr>
          <p:cNvSpPr txBox="1"/>
          <p:nvPr/>
        </p:nvSpPr>
        <p:spPr>
          <a:xfrm>
            <a:off x="1352550" y="2096037"/>
            <a:ext cx="9486900" cy="3447098"/>
          </a:xfrm>
          <a:prstGeom prst="rect">
            <a:avLst/>
          </a:prstGeom>
          <a:noFill/>
        </p:spPr>
        <p:txBody>
          <a:bodyPr wrap="square" rtlCol="0">
            <a:spAutoFit/>
          </a:bodyPr>
          <a:lstStyle/>
          <a:p>
            <a:r>
              <a:rPr lang="zh-CN" altLang="en-US" sz="2000" dirty="0">
                <a:latin typeface="SimSun" panose="02010600030101010101" pitchFamily="2" charset="-122"/>
                <a:ea typeface="SimSun" panose="02010600030101010101" pitchFamily="2" charset="-122"/>
              </a:rPr>
              <a:t>属性抽取的目标是从不同信息源中采集特定实体的属性信息，如针对某篇文献，可以从网络公开信息中得到其作者、关键词、摘要、研究机构等信息。</a:t>
            </a:r>
            <a:endParaRPr lang="en-US" altLang="zh-CN" sz="2000" dirty="0">
              <a:latin typeface="SimSun" panose="02010600030101010101" pitchFamily="2" charset="-122"/>
              <a:ea typeface="SimSun" panose="02010600030101010101" pitchFamily="2" charset="-122"/>
            </a:endParaRPr>
          </a:p>
          <a:p>
            <a:endParaRPr lang="en-US" sz="2000" dirty="0">
              <a:latin typeface="SimSun" panose="02010600030101010101" pitchFamily="2" charset="-122"/>
              <a:ea typeface="SimSun" panose="02010600030101010101" pitchFamily="2" charset="-122"/>
            </a:endParaRPr>
          </a:p>
          <a:p>
            <a:pPr marL="285750" indent="-285750">
              <a:buFont typeface="Wingdings" pitchFamily="2" charset="2"/>
              <a:buChar char="l"/>
            </a:pPr>
            <a:r>
              <a:rPr lang="zh-CN" altLang="en-US" sz="2000" dirty="0">
                <a:latin typeface="SimSun" panose="02010600030101010101" pitchFamily="2" charset="-122"/>
                <a:ea typeface="SimSun" panose="02010600030101010101" pitchFamily="2" charset="-122"/>
              </a:rPr>
              <a:t>将实体的属性视作实体与属性值之间的一种名词性关系，将属性抽取任务转化为关系抽取任务。</a:t>
            </a:r>
          </a:p>
          <a:p>
            <a:pPr marL="285750" indent="-285750">
              <a:buFont typeface="Wingdings" pitchFamily="2" charset="2"/>
              <a:buChar char="l"/>
            </a:pPr>
            <a:r>
              <a:rPr lang="zh-CN" altLang="en-US" sz="2000" dirty="0">
                <a:latin typeface="SimSun" panose="02010600030101010101" pitchFamily="2" charset="-122"/>
                <a:ea typeface="SimSun" panose="02010600030101010101" pitchFamily="2" charset="-122"/>
              </a:rPr>
              <a:t>基于规则和启发式算法，抽取结构化数据</a:t>
            </a:r>
          </a:p>
          <a:p>
            <a:pPr marL="285750" indent="-285750">
              <a:buFont typeface="Wingdings" pitchFamily="2" charset="2"/>
              <a:buChar char="l"/>
            </a:pPr>
            <a:r>
              <a:rPr lang="zh-CN" altLang="en-US" sz="2000" dirty="0">
                <a:latin typeface="SimSun" panose="02010600030101010101" pitchFamily="2" charset="-122"/>
                <a:ea typeface="SimSun" panose="02010600030101010101" pitchFamily="2" charset="-122"/>
              </a:rPr>
              <a:t>基于百科类网站的半结构化数据，通过自动抽取生成训练语料，用于训练实体属性标注模型，然后将其应用于对非结构化数据的实体属性抽取。</a:t>
            </a:r>
          </a:p>
          <a:p>
            <a:pPr marL="285750" indent="-285750">
              <a:buFont typeface="Wingdings" pitchFamily="2" charset="2"/>
              <a:buChar char="l"/>
            </a:pPr>
            <a:r>
              <a:rPr lang="zh-CN" altLang="en-US" sz="2000" dirty="0">
                <a:latin typeface="SimSun" panose="02010600030101010101" pitchFamily="2" charset="-122"/>
                <a:ea typeface="SimSun" panose="02010600030101010101" pitchFamily="2" charset="-122"/>
              </a:rPr>
              <a:t>采用数据挖掘的方法直接从文本中挖掘实体属性和属性值之间的关系模式，据此实现对属性名和属性值在文本中的定位。</a:t>
            </a:r>
          </a:p>
          <a:p>
            <a:endParaRPr lang="en-US" dirty="0"/>
          </a:p>
        </p:txBody>
      </p:sp>
    </p:spTree>
    <p:extLst>
      <p:ext uri="{BB962C8B-B14F-4D97-AF65-F5344CB8AC3E}">
        <p14:creationId xmlns:p14="http://schemas.microsoft.com/office/powerpoint/2010/main" val="9671131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a:extLst>
              <a:ext uri="{FF2B5EF4-FFF2-40B4-BE49-F238E27FC236}">
                <a16:creationId xmlns:a16="http://schemas.microsoft.com/office/drawing/2014/main" id="{42FEDCB3-5B03-476F-B81C-E04F7E28E90D}"/>
              </a:ext>
            </a:extLst>
          </p:cNvPr>
          <p:cNvSpPr/>
          <p:nvPr/>
        </p:nvSpPr>
        <p:spPr>
          <a:xfrm>
            <a:off x="3663485" y="4390517"/>
            <a:ext cx="1625453" cy="162545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1" name="图片 30">
            <a:extLst>
              <a:ext uri="{FF2B5EF4-FFF2-40B4-BE49-F238E27FC236}">
                <a16:creationId xmlns:a16="http://schemas.microsoft.com/office/drawing/2014/main" id="{2FE9548F-DDF6-4C7B-BDC6-69954C6D111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5047" y="-1168759"/>
            <a:ext cx="6096012" cy="6096012"/>
          </a:xfrm>
          <a:prstGeom prst="rect">
            <a:avLst/>
          </a:prstGeom>
        </p:spPr>
      </p:pic>
      <p:sp>
        <p:nvSpPr>
          <p:cNvPr id="34" name="椭圆 33">
            <a:extLst>
              <a:ext uri="{FF2B5EF4-FFF2-40B4-BE49-F238E27FC236}">
                <a16:creationId xmlns:a16="http://schemas.microsoft.com/office/drawing/2014/main" id="{893A161B-4813-4D90-9A78-C087B74A82AC}"/>
              </a:ext>
            </a:extLst>
          </p:cNvPr>
          <p:cNvSpPr/>
          <p:nvPr/>
        </p:nvSpPr>
        <p:spPr>
          <a:xfrm>
            <a:off x="0" y="5821316"/>
            <a:ext cx="765023" cy="76502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
        <p:nvSpPr>
          <p:cNvPr id="4" name="文本框 3">
            <a:extLst>
              <a:ext uri="{FF2B5EF4-FFF2-40B4-BE49-F238E27FC236}">
                <a16:creationId xmlns:a16="http://schemas.microsoft.com/office/drawing/2014/main" id="{E78874F8-3EB7-4642-9BEC-026E8D5B6AF5}"/>
              </a:ext>
            </a:extLst>
          </p:cNvPr>
          <p:cNvSpPr txBox="1"/>
          <p:nvPr/>
        </p:nvSpPr>
        <p:spPr>
          <a:xfrm>
            <a:off x="345215" y="1374463"/>
            <a:ext cx="5545750" cy="4555093"/>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构建知识图谱</a:t>
            </a:r>
            <a:endParaRPr lang="en-US" altLang="zh-CN" sz="2800" b="1" dirty="0">
              <a:latin typeface="SimSun" panose="02010600030101010101" pitchFamily="2" charset="-122"/>
              <a:ea typeface="SimSun" panose="02010600030101010101" pitchFamily="2" charset="-122"/>
            </a:endParaRPr>
          </a:p>
          <a:p>
            <a:r>
              <a:rPr lang="zh-CN" altLang="en-US" sz="2800" dirty="0">
                <a:latin typeface="SimSun" panose="02010600030101010101" pitchFamily="2" charset="-122"/>
                <a:ea typeface="SimSun" panose="02010600030101010101" pitchFamily="2" charset="-122"/>
              </a:rPr>
              <a:t>自然语言处理</a:t>
            </a:r>
            <a:r>
              <a:rPr lang="fr-FR" altLang="zh-CN" sz="2800" dirty="0">
                <a:latin typeface="SimSun" panose="02010600030101010101" pitchFamily="2" charset="-122"/>
                <a:ea typeface="SimSun" panose="02010600030101010101" pitchFamily="2" charset="-122"/>
              </a:rPr>
              <a:t>(NLP)</a:t>
            </a:r>
            <a:r>
              <a:rPr lang="zh-CN" altLang="en-US" sz="2800" dirty="0">
                <a:latin typeface="SimSun" panose="02010600030101010101" pitchFamily="2" charset="-122"/>
                <a:ea typeface="SimSun" panose="02010600030101010101" pitchFamily="2" charset="-122"/>
              </a:rPr>
              <a:t>步骤：</a:t>
            </a:r>
            <a:endParaRPr lang="en-US" altLang="zh-CN" sz="2800" dirty="0">
              <a:latin typeface="SimSun" panose="02010600030101010101" pitchFamily="2" charset="-122"/>
              <a:ea typeface="SimSun" panose="02010600030101010101" pitchFamily="2" charset="-122"/>
            </a:endParaRPr>
          </a:p>
          <a:p>
            <a:endParaRPr lang="en-US" altLang="zh-CN"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信息抽取</a:t>
            </a:r>
            <a:r>
              <a:rPr lang="zh-CN" altLang="en-US" dirty="0">
                <a:latin typeface="SimSun" panose="02010600030101010101" pitchFamily="2" charset="-122"/>
                <a:ea typeface="SimSun" panose="02010600030101010101" pitchFamily="2" charset="-122"/>
              </a:rPr>
              <a:t>：从各种类型的数据源中提取出实体、属性以及实体间的相互关系，在此基础上形成本体化的知识表达；</a:t>
            </a:r>
            <a:endParaRPr lang="en-US" altLang="zh-CN" dirty="0">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solidFill>
                  <a:srgbClr val="FF0000"/>
                </a:solidFill>
                <a:latin typeface="SimSun" panose="02010600030101010101" pitchFamily="2" charset="-122"/>
                <a:ea typeface="SimSun" panose="02010600030101010101" pitchFamily="2" charset="-122"/>
              </a:rPr>
              <a:t>知识融合</a:t>
            </a:r>
            <a:r>
              <a:rPr lang="zh-CN" altLang="en-US" dirty="0">
                <a:solidFill>
                  <a:srgbClr val="FF0000"/>
                </a:solidFill>
                <a:latin typeface="SimSun" panose="02010600030101010101" pitchFamily="2" charset="-122"/>
                <a:ea typeface="SimSun" panose="02010600030101010101" pitchFamily="2" charset="-122"/>
              </a:rPr>
              <a:t>：在获得新知识之后，需要对其进行整合，以消除矛盾和歧义，比如某些实体可能有多种表达，某个特定称谓也许对应于多个不同的实体等；</a:t>
            </a:r>
            <a:endParaRPr lang="en-US" altLang="zh-CN" dirty="0">
              <a:solidFill>
                <a:srgbClr val="FF0000"/>
              </a:solidFill>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知识加工</a:t>
            </a:r>
            <a:r>
              <a:rPr lang="zh-CN" altLang="en-US" dirty="0">
                <a:latin typeface="SimSun" panose="02010600030101010101" pitchFamily="2" charset="-122"/>
                <a:ea typeface="SimSun" panose="02010600030101010101" pitchFamily="2" charset="-122"/>
              </a:rPr>
              <a:t>：对于经过融合的新知识，需要经过质量评估之后（部分需要人工参与甄别），才能将合格的部分加入到知识库中，以确保知识库的质量。</a:t>
            </a:r>
          </a:p>
          <a:p>
            <a:endParaRPr lang="en-US" dirty="0"/>
          </a:p>
        </p:txBody>
      </p:sp>
      <p:pic>
        <p:nvPicPr>
          <p:cNvPr id="5" name="图片 4">
            <a:extLst>
              <a:ext uri="{FF2B5EF4-FFF2-40B4-BE49-F238E27FC236}">
                <a16:creationId xmlns:a16="http://schemas.microsoft.com/office/drawing/2014/main" id="{DA73046F-477B-3445-9BC2-6DFBA34367F1}"/>
              </a:ext>
            </a:extLst>
          </p:cNvPr>
          <p:cNvPicPr>
            <a:picLocks noChangeAspect="1"/>
          </p:cNvPicPr>
          <p:nvPr/>
        </p:nvPicPr>
        <p:blipFill rotWithShape="1">
          <a:blip r:embed="rId5"/>
          <a:srcRect b="9543"/>
          <a:stretch/>
        </p:blipFill>
        <p:spPr>
          <a:xfrm>
            <a:off x="5945961" y="1760723"/>
            <a:ext cx="5957726" cy="3925702"/>
          </a:xfrm>
          <a:prstGeom prst="rect">
            <a:avLst/>
          </a:prstGeom>
        </p:spPr>
      </p:pic>
    </p:spTree>
    <p:extLst>
      <p:ext uri="{BB962C8B-B14F-4D97-AF65-F5344CB8AC3E}">
        <p14:creationId xmlns:p14="http://schemas.microsoft.com/office/powerpoint/2010/main" val="333542675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1012407" y="32438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mj-lt"/>
                <a:ea typeface="思源黑体 CN Heavy" panose="020B0A00000000000000" pitchFamily="34" charset="-122"/>
                <a:sym typeface="+mn-lt"/>
              </a:rPr>
              <a:t>知识</a:t>
            </a:r>
            <a:r>
              <a:rPr lang="zh-CN" altLang="en-US" sz="2800" dirty="0">
                <a:solidFill>
                  <a:schemeClr val="tx1"/>
                </a:solidFill>
                <a:latin typeface="+mj-lt"/>
                <a:ea typeface="思源黑体 CN Heavy" panose="020B0A00000000000000" pitchFamily="34" charset="-122"/>
                <a:sym typeface="+mn-lt"/>
              </a:rPr>
              <a:t>融合</a:t>
            </a:r>
          </a:p>
        </p:txBody>
      </p:sp>
      <p:sp>
        <p:nvSpPr>
          <p:cNvPr id="6" name="CustomShape 4">
            <a:extLst>
              <a:ext uri="{FF2B5EF4-FFF2-40B4-BE49-F238E27FC236}">
                <a16:creationId xmlns:a16="http://schemas.microsoft.com/office/drawing/2014/main" id="{F7F27AE4-B953-474C-B866-3D7C59CAF796}"/>
              </a:ext>
            </a:extLst>
          </p:cNvPr>
          <p:cNvSpPr/>
          <p:nvPr/>
        </p:nvSpPr>
        <p:spPr>
          <a:xfrm>
            <a:off x="1358583" y="1404620"/>
            <a:ext cx="8531225" cy="52533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2800" b="1" strike="noStrike" spc="-1" dirty="0">
                <a:solidFill>
                  <a:srgbClr val="000000"/>
                </a:solidFill>
                <a:uFill>
                  <a:solidFill>
                    <a:srgbClr val="FFFFFF"/>
                  </a:solidFill>
                </a:uFill>
                <a:latin typeface="SimSun" panose="02010600030101010101" pitchFamily="2" charset="-122"/>
                <a:ea typeface="SimSun" panose="02010600030101010101" pitchFamily="2" charset="-122"/>
              </a:rPr>
              <a:t>1. </a:t>
            </a:r>
            <a:r>
              <a:rPr lang="en-US" sz="28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实体链接</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实体链接（Entity</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linking，EL</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目的是将文本中的实体映射到给定的知识库（KB</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建立之间的关系，增强对实体的语义理解</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基本思想</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首先根据给定的实体指称项，从知识库中选出一组候选实体对象，然后通过相似度计算将指称项链接到正确的实体对象</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r>
              <a:rPr lang="en-US" sz="28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步骤</a:t>
            </a:r>
            <a:r>
              <a:rPr lang="en-US" sz="2800" b="1"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53575C"/>
                </a:solidFill>
                <a:uFill>
                  <a:solidFill>
                    <a:srgbClr val="FFFFFF"/>
                  </a:solidFill>
                </a:uFill>
                <a:latin typeface="SimSun" panose="02010600030101010101" pitchFamily="2" charset="-122"/>
                <a:ea typeface="SimSun" panose="02010600030101010101" pitchFamily="2" charset="-122"/>
              </a:rPr>
              <a:t>1. </a:t>
            </a:r>
            <a:r>
              <a:rPr lang="en-US" sz="2000" b="0" strike="noStrike" spc="-1" dirty="0" err="1">
                <a:uFill>
                  <a:solidFill>
                    <a:srgbClr val="FFFFFF"/>
                  </a:solidFill>
                </a:uFill>
                <a:latin typeface="SimSun" panose="02010600030101010101" pitchFamily="2" charset="-122"/>
                <a:ea typeface="SimSun" panose="02010600030101010101" pitchFamily="2" charset="-122"/>
              </a:rPr>
              <a:t>实体抽取</a:t>
            </a:r>
            <a:endParaRPr lang="en-US" sz="2000" b="0" strike="noStrike" spc="-1" dirty="0">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2.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候选集选取：在知识库中为该实体指称寻找一些可能成为该实体指称真正含义的实体</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3.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候选体实体排序：候选集确定后，并进行排序，达到实体消歧的目的</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r>
              <a:rPr lang="en-US" sz="2400" b="1" strike="noStrike" spc="-1" dirty="0" err="1">
                <a:solidFill>
                  <a:srgbClr val="FF0000"/>
                </a:solidFill>
                <a:uFill>
                  <a:solidFill>
                    <a:srgbClr val="FFFFFF"/>
                  </a:solidFill>
                </a:uFill>
                <a:latin typeface="SimSun" panose="02010600030101010101" pitchFamily="2" charset="-122"/>
                <a:ea typeface="SimSun" panose="02010600030101010101" pitchFamily="2" charset="-122"/>
              </a:rPr>
              <a:t>技术点：实体消歧、共指消解</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800" b="1" strike="noStrike" spc="-1" dirty="0">
                <a:solidFill>
                  <a:srgbClr val="000000"/>
                </a:solidFill>
                <a:uFill>
                  <a:solidFill>
                    <a:srgbClr val="FFFFFF"/>
                  </a:solidFill>
                </a:uFill>
                <a:latin typeface="SimSun" panose="02010600030101010101" pitchFamily="2" charset="-122"/>
                <a:ea typeface="SimSun" panose="02010600030101010101" pitchFamily="2" charset="-122"/>
              </a:rPr>
              <a:t>2. </a:t>
            </a:r>
            <a:r>
              <a:rPr lang="en-US" sz="28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知识合并</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合并外部知识库，主要处理数据层和模式层的冲突</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合并关系数据库，有RDB2RDF等方法</a:t>
            </a:r>
          </a:p>
        </p:txBody>
      </p:sp>
    </p:spTree>
    <p:extLst>
      <p:ext uri="{BB962C8B-B14F-4D97-AF65-F5344CB8AC3E}">
        <p14:creationId xmlns:p14="http://schemas.microsoft.com/office/powerpoint/2010/main" val="269405523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a:extLst>
              <a:ext uri="{FF2B5EF4-FFF2-40B4-BE49-F238E27FC236}">
                <a16:creationId xmlns:a16="http://schemas.microsoft.com/office/drawing/2014/main" id="{42FEDCB3-5B03-476F-B81C-E04F7E28E90D}"/>
              </a:ext>
            </a:extLst>
          </p:cNvPr>
          <p:cNvSpPr/>
          <p:nvPr/>
        </p:nvSpPr>
        <p:spPr>
          <a:xfrm>
            <a:off x="3663485" y="4390517"/>
            <a:ext cx="1625453" cy="162545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1" name="图片 30">
            <a:extLst>
              <a:ext uri="{FF2B5EF4-FFF2-40B4-BE49-F238E27FC236}">
                <a16:creationId xmlns:a16="http://schemas.microsoft.com/office/drawing/2014/main" id="{2FE9548F-DDF6-4C7B-BDC6-69954C6D111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5047" y="-1168759"/>
            <a:ext cx="6096012" cy="6096012"/>
          </a:xfrm>
          <a:prstGeom prst="rect">
            <a:avLst/>
          </a:prstGeom>
        </p:spPr>
      </p:pic>
      <p:sp>
        <p:nvSpPr>
          <p:cNvPr id="34" name="椭圆 33">
            <a:extLst>
              <a:ext uri="{FF2B5EF4-FFF2-40B4-BE49-F238E27FC236}">
                <a16:creationId xmlns:a16="http://schemas.microsoft.com/office/drawing/2014/main" id="{893A161B-4813-4D90-9A78-C087B74A82AC}"/>
              </a:ext>
            </a:extLst>
          </p:cNvPr>
          <p:cNvSpPr/>
          <p:nvPr/>
        </p:nvSpPr>
        <p:spPr>
          <a:xfrm>
            <a:off x="0" y="5821316"/>
            <a:ext cx="765023" cy="76502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
        <p:nvSpPr>
          <p:cNvPr id="4" name="文本框 3">
            <a:extLst>
              <a:ext uri="{FF2B5EF4-FFF2-40B4-BE49-F238E27FC236}">
                <a16:creationId xmlns:a16="http://schemas.microsoft.com/office/drawing/2014/main" id="{E78874F8-3EB7-4642-9BEC-026E8D5B6AF5}"/>
              </a:ext>
            </a:extLst>
          </p:cNvPr>
          <p:cNvSpPr txBox="1"/>
          <p:nvPr/>
        </p:nvSpPr>
        <p:spPr>
          <a:xfrm>
            <a:off x="345215" y="1374463"/>
            <a:ext cx="5545750" cy="4555093"/>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构建知识图谱</a:t>
            </a:r>
            <a:endParaRPr lang="en-US" altLang="zh-CN" sz="2800" b="1" dirty="0">
              <a:latin typeface="SimSun" panose="02010600030101010101" pitchFamily="2" charset="-122"/>
              <a:ea typeface="SimSun" panose="02010600030101010101" pitchFamily="2" charset="-122"/>
            </a:endParaRPr>
          </a:p>
          <a:p>
            <a:r>
              <a:rPr lang="zh-CN" altLang="en-US" sz="2800" dirty="0">
                <a:latin typeface="SimSun" panose="02010600030101010101" pitchFamily="2" charset="-122"/>
                <a:ea typeface="SimSun" panose="02010600030101010101" pitchFamily="2" charset="-122"/>
              </a:rPr>
              <a:t>自然语言处理</a:t>
            </a:r>
            <a:r>
              <a:rPr lang="fr-FR" altLang="zh-CN" sz="2800" dirty="0">
                <a:latin typeface="SimSun" panose="02010600030101010101" pitchFamily="2" charset="-122"/>
                <a:ea typeface="SimSun" panose="02010600030101010101" pitchFamily="2" charset="-122"/>
              </a:rPr>
              <a:t>(NLP)</a:t>
            </a:r>
            <a:r>
              <a:rPr lang="zh-CN" altLang="en-US" sz="2800" dirty="0">
                <a:latin typeface="SimSun" panose="02010600030101010101" pitchFamily="2" charset="-122"/>
                <a:ea typeface="SimSun" panose="02010600030101010101" pitchFamily="2" charset="-122"/>
              </a:rPr>
              <a:t>步骤：</a:t>
            </a:r>
            <a:endParaRPr lang="en-US" altLang="zh-CN" sz="2800" dirty="0">
              <a:latin typeface="SimSun" panose="02010600030101010101" pitchFamily="2" charset="-122"/>
              <a:ea typeface="SimSun" panose="02010600030101010101" pitchFamily="2" charset="-122"/>
            </a:endParaRPr>
          </a:p>
          <a:p>
            <a:endParaRPr lang="en-US" altLang="zh-CN"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信息抽取</a:t>
            </a:r>
            <a:r>
              <a:rPr lang="zh-CN" altLang="en-US" dirty="0">
                <a:latin typeface="SimSun" panose="02010600030101010101" pitchFamily="2" charset="-122"/>
                <a:ea typeface="SimSun" panose="02010600030101010101" pitchFamily="2" charset="-122"/>
              </a:rPr>
              <a:t>：从各种类型的数据源中提取出实体、属性以及实体间的相互关系，在此基础上形成本体化的知识表达；</a:t>
            </a:r>
            <a:endParaRPr lang="en-US" altLang="zh-CN" dirty="0">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知识融合</a:t>
            </a:r>
            <a:r>
              <a:rPr lang="zh-CN" altLang="en-US" dirty="0">
                <a:latin typeface="SimSun" panose="02010600030101010101" pitchFamily="2" charset="-122"/>
                <a:ea typeface="SimSun" panose="02010600030101010101" pitchFamily="2" charset="-122"/>
              </a:rPr>
              <a:t>：在获得新知识之后，需要对其进行整合，以消除矛盾和歧义，比如某些实体可能有多种表达，某个特定称谓也许对应于多个不同的实体等；</a:t>
            </a:r>
            <a:endParaRPr lang="en-US" altLang="zh-CN" dirty="0">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solidFill>
                  <a:srgbClr val="FF0000"/>
                </a:solidFill>
                <a:latin typeface="SimSun" panose="02010600030101010101" pitchFamily="2" charset="-122"/>
                <a:ea typeface="SimSun" panose="02010600030101010101" pitchFamily="2" charset="-122"/>
              </a:rPr>
              <a:t>知识加工</a:t>
            </a:r>
            <a:r>
              <a:rPr lang="zh-CN" altLang="en-US" dirty="0">
                <a:solidFill>
                  <a:srgbClr val="FF0000"/>
                </a:solidFill>
                <a:latin typeface="SimSun" panose="02010600030101010101" pitchFamily="2" charset="-122"/>
                <a:ea typeface="SimSun" panose="02010600030101010101" pitchFamily="2" charset="-122"/>
              </a:rPr>
              <a:t>：对于经过融合的新知识，需要经过质量评估之后（部分需要人工参与甄别），才能将合格的部分加入到知识库中，以确保知识库的质量。</a:t>
            </a:r>
          </a:p>
          <a:p>
            <a:endParaRPr lang="en-US" dirty="0"/>
          </a:p>
        </p:txBody>
      </p:sp>
      <p:pic>
        <p:nvPicPr>
          <p:cNvPr id="5" name="图片 4">
            <a:extLst>
              <a:ext uri="{FF2B5EF4-FFF2-40B4-BE49-F238E27FC236}">
                <a16:creationId xmlns:a16="http://schemas.microsoft.com/office/drawing/2014/main" id="{DA73046F-477B-3445-9BC2-6DFBA34367F1}"/>
              </a:ext>
            </a:extLst>
          </p:cNvPr>
          <p:cNvPicPr>
            <a:picLocks noChangeAspect="1"/>
          </p:cNvPicPr>
          <p:nvPr/>
        </p:nvPicPr>
        <p:blipFill rotWithShape="1">
          <a:blip r:embed="rId5"/>
          <a:srcRect b="9543"/>
          <a:stretch/>
        </p:blipFill>
        <p:spPr>
          <a:xfrm>
            <a:off x="5945961" y="1760723"/>
            <a:ext cx="5957726" cy="3925702"/>
          </a:xfrm>
          <a:prstGeom prst="rect">
            <a:avLst/>
          </a:prstGeom>
        </p:spPr>
      </p:pic>
    </p:spTree>
    <p:extLst>
      <p:ext uri="{BB962C8B-B14F-4D97-AF65-F5344CB8AC3E}">
        <p14:creationId xmlns:p14="http://schemas.microsoft.com/office/powerpoint/2010/main" val="45881551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14315" y="184396"/>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835003" y="367418"/>
            <a:ext cx="5299078"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加工</a:t>
            </a:r>
          </a:p>
        </p:txBody>
      </p:sp>
      <p:sp>
        <p:nvSpPr>
          <p:cNvPr id="7" name="CustomShape 4">
            <a:extLst>
              <a:ext uri="{FF2B5EF4-FFF2-40B4-BE49-F238E27FC236}">
                <a16:creationId xmlns:a16="http://schemas.microsoft.com/office/drawing/2014/main" id="{1716B26D-B59E-B549-9A02-525D096C24EB}"/>
              </a:ext>
            </a:extLst>
          </p:cNvPr>
          <p:cNvSpPr/>
          <p:nvPr/>
        </p:nvSpPr>
        <p:spPr>
          <a:xfrm>
            <a:off x="1616073" y="1246116"/>
            <a:ext cx="8531225" cy="5034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457200" indent="-455930">
              <a:lnSpc>
                <a:spcPct val="100000"/>
              </a:lnSpc>
              <a:buClr>
                <a:srgbClr val="000000"/>
              </a:buClr>
              <a:buFont typeface="DejaVu Sans" panose="020B0603030804020204"/>
              <a:buChar char="•"/>
            </a:pPr>
            <a:r>
              <a:rPr lang="en-US" sz="24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本体构建</a:t>
            </a:r>
            <a:endParaRPr lang="en-US" sz="2400" b="1"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marL="1270">
              <a:buClr>
                <a:srgbClr val="000000"/>
              </a:buClr>
            </a:pPr>
            <a:r>
              <a:rPr lang="zh-CN" altLang="en-US" sz="2000" b="1" dirty="0">
                <a:latin typeface="SimSun" panose="02010600030101010101" pitchFamily="2" charset="-122"/>
                <a:ea typeface="SimSun" panose="02010600030101010101" pitchFamily="2" charset="-122"/>
                <a:cs typeface="思源黑体 CN Light" panose="020B0300000000000000" pitchFamily="34" charset="-122"/>
              </a:rPr>
              <a:t>目标</a:t>
            </a:r>
            <a:r>
              <a:rPr lang="zh-CN" altLang="en-US" sz="2000" dirty="0">
                <a:latin typeface="SimSun" panose="02010600030101010101" pitchFamily="2" charset="-122"/>
                <a:ea typeface="SimSun" panose="02010600030101010101" pitchFamily="2" charset="-122"/>
                <a:cs typeface="思源黑体 CN Light" panose="020B0300000000000000" pitchFamily="34" charset="-122"/>
              </a:rPr>
              <a:t>：获取、描述和表示相关领域的知识，提供对该领域知识的共同理解，确定领域内共同认可的词汇，提供该领域特定的概念定义和概念之间的关系，提供该领域中发生的活动以及该领域的主要理论和基本原理，达到人机交流的效果。</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rPr>
              <a:t>ex: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实体并列关系相似度计算</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FF0000"/>
                </a:solidFill>
                <a:uFill>
                  <a:solidFill>
                    <a:srgbClr val="FFFFFF"/>
                  </a:solidFill>
                </a:uFill>
                <a:latin typeface="SimSun" panose="02010600030101010101" pitchFamily="2" charset="-122"/>
                <a:ea typeface="SimSun" panose="02010600030101010101" pitchFamily="2" charset="-122"/>
              </a:rPr>
              <a:t>中国科学院大学、清华大学</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、计算机</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实体上下位关系抽取，生成本体</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学校分为一类，计算机为一类</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marL="457200" indent="-455930">
              <a:lnSpc>
                <a:spcPct val="100000"/>
              </a:lnSpc>
              <a:buClr>
                <a:srgbClr val="000000"/>
              </a:buClr>
              <a:buFont typeface="DejaVu Sans" panose="020B0603030804020204"/>
              <a:buChar char="•"/>
            </a:pPr>
            <a:r>
              <a:rPr lang="en-US" sz="24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知识推理</a:t>
            </a:r>
            <a:endParaRPr lang="en-US" sz="2400" b="1"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marL="1270">
              <a:buClr>
                <a:srgbClr val="000000"/>
              </a:buClr>
            </a:pPr>
            <a:r>
              <a:rPr lang="zh-CN" altLang="en-US" sz="2000" b="1" dirty="0">
                <a:latin typeface="SimSun" panose="02010600030101010101" pitchFamily="2" charset="-122"/>
                <a:ea typeface="SimSun" panose="02010600030101010101" pitchFamily="2" charset="-122"/>
                <a:cs typeface="思源黑体 CN Light" panose="020B0300000000000000" pitchFamily="34" charset="-122"/>
              </a:rPr>
              <a:t>知识推理</a:t>
            </a:r>
            <a:r>
              <a:rPr lang="zh-CN" altLang="en-US" sz="2000" dirty="0">
                <a:latin typeface="SimSun" panose="02010600030101010101" pitchFamily="2" charset="-122"/>
                <a:ea typeface="SimSun" panose="02010600030101010101" pitchFamily="2" charset="-122"/>
                <a:cs typeface="思源黑体 CN Light" panose="020B0300000000000000" pitchFamily="34" charset="-122"/>
              </a:rPr>
              <a:t>是指在计算机或智能系统中，模拟人类的智能推理方式，依据推理控制策略，利用形式化的知识进行机器思维和求解问题的过程。</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实体间的推理</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属性值间的推理</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本体的概念层次关系间的推理</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主要方法：逻辑推理、基于图的推理、基于深度学习的推理</a:t>
            </a:r>
            <a:endParaRPr lang="en-US" sz="1600" b="1"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0763412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89811" y="-55442"/>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998312" y="324386"/>
            <a:ext cx="6011027"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加工</a:t>
            </a:r>
          </a:p>
        </p:txBody>
      </p:sp>
      <p:sp>
        <p:nvSpPr>
          <p:cNvPr id="8" name="CustomShape 4">
            <a:extLst>
              <a:ext uri="{FF2B5EF4-FFF2-40B4-BE49-F238E27FC236}">
                <a16:creationId xmlns:a16="http://schemas.microsoft.com/office/drawing/2014/main" id="{02B08313-1BBB-DB4B-BAF6-BD9463545774}"/>
              </a:ext>
            </a:extLst>
          </p:cNvPr>
          <p:cNvSpPr/>
          <p:nvPr/>
        </p:nvSpPr>
        <p:spPr>
          <a:xfrm>
            <a:off x="1487904" y="1505494"/>
            <a:ext cx="8531280" cy="5028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24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质量评估</a:t>
            </a: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对知识的可信度进行量化，通过舍弃置信度较低的知识来保障知识库的质量</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4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知识更新</a:t>
            </a: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从逻辑上看，知识库的更新包括</a:t>
            </a:r>
            <a:r>
              <a:rPr lang="en-US" sz="2000" b="0" strike="noStrike" spc="-1" dirty="0" err="1">
                <a:solidFill>
                  <a:srgbClr val="FF0000"/>
                </a:solidFill>
                <a:uFill>
                  <a:solidFill>
                    <a:srgbClr val="FFFFFF"/>
                  </a:solidFill>
                </a:uFill>
                <a:latin typeface="SimSun" panose="02010600030101010101" pitchFamily="2" charset="-122"/>
                <a:ea typeface="SimSun" panose="02010600030101010101" pitchFamily="2" charset="-122"/>
              </a:rPr>
              <a:t>概念层</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的更新和</a:t>
            </a:r>
            <a:r>
              <a:rPr lang="en-US" sz="2000" b="0" strike="noStrike" spc="-1" dirty="0" err="1">
                <a:solidFill>
                  <a:srgbClr val="FF0000"/>
                </a:solidFill>
                <a:uFill>
                  <a:solidFill>
                    <a:srgbClr val="FFFFFF"/>
                  </a:solidFill>
                </a:uFill>
                <a:latin typeface="SimSun" panose="02010600030101010101" pitchFamily="2" charset="-122"/>
                <a:ea typeface="SimSun" panose="02010600030101010101" pitchFamily="2" charset="-122"/>
              </a:rPr>
              <a:t>数据层</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的更新</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4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更新方式</a:t>
            </a:r>
            <a:r>
              <a:rPr lang="en-US" sz="24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全面更新</a:t>
            </a:r>
            <a:endParaRPr lang="en-US" sz="16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指以更新后的全部数据为输入，从零开始构建知识图谱。这种方法比较简单，但资源消耗大，而且需要耗费大量人力资源进行系统维护</a:t>
            </a:r>
            <a:r>
              <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增量更新</a:t>
            </a:r>
            <a:endParaRPr lang="en-US" sz="16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以当前新增数据为输入，向现有知识图谱中添加新增知识。这种方式资源消耗小，但目前仍需要大量人工干预（定义规则等</a:t>
            </a:r>
            <a:r>
              <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r>
              <a:rPr lang="en-US"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因此实施起来十分困难</a:t>
            </a:r>
            <a:r>
              <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endParaRPr lang="en-US" sz="1800" b="0" strike="noStrike" spc="-1" dirty="0">
              <a:solidFill>
                <a:srgbClr val="000000"/>
              </a:solidFill>
              <a:uFill>
                <a:solidFill>
                  <a:srgbClr val="FFFFFF"/>
                </a:solidFill>
              </a:uFill>
              <a:latin typeface="Arial" panose="020B0604020202020204"/>
            </a:endParaRPr>
          </a:p>
        </p:txBody>
      </p:sp>
    </p:spTree>
    <p:extLst>
      <p:ext uri="{BB962C8B-B14F-4D97-AF65-F5344CB8AC3E}">
        <p14:creationId xmlns:p14="http://schemas.microsoft.com/office/powerpoint/2010/main" val="63014807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加工</a:t>
            </a:r>
            <a:r>
              <a:rPr lang="en-US" altLang="zh-CN" sz="2800" dirty="0">
                <a:solidFill>
                  <a:schemeClr val="tx1"/>
                </a:solidFill>
                <a:latin typeface="思源黑体 CN Heavy" panose="020B0A00000000000000" pitchFamily="34" charset="-122"/>
                <a:ea typeface="思源黑体 CN Heavy" panose="020B0A00000000000000" pitchFamily="34" charset="-122"/>
                <a:sym typeface="+mn-lt"/>
              </a:rPr>
              <a:t>---</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信息安全知识库框架的一种思路</a:t>
            </a:r>
          </a:p>
        </p:txBody>
      </p:sp>
      <p:sp>
        <p:nvSpPr>
          <p:cNvPr id="2" name="文本框 1">
            <a:extLst>
              <a:ext uri="{FF2B5EF4-FFF2-40B4-BE49-F238E27FC236}">
                <a16:creationId xmlns:a16="http://schemas.microsoft.com/office/drawing/2014/main" id="{587C9470-CF0D-D840-925F-6E33746A5E9C}"/>
              </a:ext>
            </a:extLst>
          </p:cNvPr>
          <p:cNvSpPr txBox="1"/>
          <p:nvPr/>
        </p:nvSpPr>
        <p:spPr>
          <a:xfrm>
            <a:off x="1200150" y="1800225"/>
            <a:ext cx="9729788" cy="1015663"/>
          </a:xfrm>
          <a:prstGeom prst="rect">
            <a:avLst/>
          </a:prstGeom>
          <a:noFill/>
        </p:spPr>
        <p:txBody>
          <a:bodyPr wrap="square" rtlCol="0">
            <a:spAutoFit/>
          </a:bodyPr>
          <a:lstStyle/>
          <a:p>
            <a:r>
              <a:rPr lang="en-US" sz="2000" dirty="0" err="1">
                <a:latin typeface="SimSun" panose="02010600030101010101" pitchFamily="2" charset="-122"/>
                <a:ea typeface="SimSun" panose="02010600030101010101" pitchFamily="2" charset="-122"/>
              </a:rPr>
              <a:t>当前限定域关系抽取</a:t>
            </a:r>
            <a:r>
              <a:rPr lang="zh-CN" altLang="en-US" sz="2000" dirty="0">
                <a:latin typeface="SimSun" panose="02010600030101010101" pitchFamily="2" charset="-122"/>
                <a:ea typeface="SimSun" panose="02010600030101010101" pitchFamily="2" charset="-122"/>
              </a:rPr>
              <a:t>效果较好，考虑使用</a:t>
            </a:r>
            <a:r>
              <a:rPr lang="fr-FR" altLang="zh-CN" sz="2000" dirty="0" err="1">
                <a:latin typeface="Times New Roman" panose="02020603050405020304" pitchFamily="18" charset="0"/>
                <a:ea typeface="SimSun" panose="02010600030101010101" pitchFamily="2" charset="-122"/>
                <a:cs typeface="Times New Roman" panose="02020603050405020304" pitchFamily="18" charset="0"/>
              </a:rPr>
              <a:t>OpenNre</a:t>
            </a: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(CRF</a:t>
            </a:r>
            <a:r>
              <a:rPr lang="fr-FR" altLang="zh-CN" sz="2000" dirty="0">
                <a:latin typeface="SimSun" panose="02010600030101010101" pitchFamily="2" charset="-122"/>
                <a:ea typeface="SimSun" panose="02010600030101010101" pitchFamily="2" charset="-122"/>
              </a:rPr>
              <a:t>)</a:t>
            </a:r>
            <a:r>
              <a:rPr lang="zh-CN" altLang="fr-FR" sz="2000" dirty="0">
                <a:latin typeface="SimSun" panose="02010600030101010101" pitchFamily="2" charset="-122"/>
                <a:ea typeface="SimSun" panose="02010600030101010101" pitchFamily="2" charset="-122"/>
              </a:rPr>
              <a:t>完成</a:t>
            </a:r>
            <a:r>
              <a:rPr lang="zh-CN" altLang="en-US" sz="2000" dirty="0">
                <a:latin typeface="SimSun" panose="02010600030101010101" pitchFamily="2" charset="-122"/>
                <a:ea typeface="SimSun" panose="02010600030101010101" pitchFamily="2" charset="-122"/>
              </a:rPr>
              <a:t>抽取任务。需要建立信息安全知识库，将实体分类，限定关系种类。 考虑建立五元组模型，该模型包含：概念、实例、关系、属性和规则。网络安全知识库的架构如下图</a:t>
            </a:r>
            <a:endParaRPr lang="en-US" sz="2000" dirty="0">
              <a:latin typeface="SimSun" panose="02010600030101010101" pitchFamily="2" charset="-122"/>
              <a:ea typeface="SimSun" panose="02010600030101010101" pitchFamily="2" charset="-122"/>
            </a:endParaRPr>
          </a:p>
        </p:txBody>
      </p:sp>
      <p:pic>
        <p:nvPicPr>
          <p:cNvPr id="6" name="图片 5">
            <a:extLst>
              <a:ext uri="{FF2B5EF4-FFF2-40B4-BE49-F238E27FC236}">
                <a16:creationId xmlns:a16="http://schemas.microsoft.com/office/drawing/2014/main" id="{EAD27052-284F-D04B-9D77-3D6C25B2C3F6}"/>
              </a:ext>
            </a:extLst>
          </p:cNvPr>
          <p:cNvPicPr>
            <a:picLocks noChangeAspect="1"/>
          </p:cNvPicPr>
          <p:nvPr/>
        </p:nvPicPr>
        <p:blipFill>
          <a:blip r:embed="rId4"/>
          <a:stretch>
            <a:fillRect/>
          </a:stretch>
        </p:blipFill>
        <p:spPr>
          <a:xfrm>
            <a:off x="2940845" y="2850980"/>
            <a:ext cx="6031706" cy="3385722"/>
          </a:xfrm>
          <a:prstGeom prst="rect">
            <a:avLst/>
          </a:prstGeom>
        </p:spPr>
      </p:pic>
    </p:spTree>
    <p:extLst>
      <p:ext uri="{BB962C8B-B14F-4D97-AF65-F5344CB8AC3E}">
        <p14:creationId xmlns:p14="http://schemas.microsoft.com/office/powerpoint/2010/main" val="324390568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11430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加工</a:t>
            </a:r>
            <a:r>
              <a:rPr lang="en-US" altLang="zh-CN" sz="2800" dirty="0">
                <a:solidFill>
                  <a:schemeClr val="tx1"/>
                </a:solidFill>
                <a:latin typeface="思源黑体 CN Heavy" panose="020B0A00000000000000" pitchFamily="34" charset="-122"/>
                <a:ea typeface="思源黑体 CN Heavy" panose="020B0A00000000000000" pitchFamily="34" charset="-122"/>
                <a:sym typeface="+mn-lt"/>
              </a:rPr>
              <a:t>---</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信息安全知识库框架的一种思路</a:t>
            </a:r>
          </a:p>
        </p:txBody>
      </p:sp>
      <p:pic>
        <p:nvPicPr>
          <p:cNvPr id="2" name="图片 1">
            <a:extLst>
              <a:ext uri="{FF2B5EF4-FFF2-40B4-BE49-F238E27FC236}">
                <a16:creationId xmlns:a16="http://schemas.microsoft.com/office/drawing/2014/main" id="{B18C3244-A13E-DD46-9577-9CD3478F5653}"/>
              </a:ext>
            </a:extLst>
          </p:cNvPr>
          <p:cNvPicPr>
            <a:picLocks noChangeAspect="1"/>
          </p:cNvPicPr>
          <p:nvPr/>
        </p:nvPicPr>
        <p:blipFill>
          <a:blip r:embed="rId4"/>
          <a:stretch>
            <a:fillRect/>
          </a:stretch>
        </p:blipFill>
        <p:spPr>
          <a:xfrm>
            <a:off x="1847850" y="1554162"/>
            <a:ext cx="8496300" cy="2578100"/>
          </a:xfrm>
          <a:prstGeom prst="rect">
            <a:avLst/>
          </a:prstGeom>
        </p:spPr>
      </p:pic>
      <p:sp>
        <p:nvSpPr>
          <p:cNvPr id="6" name="文本框 5">
            <a:extLst>
              <a:ext uri="{FF2B5EF4-FFF2-40B4-BE49-F238E27FC236}">
                <a16:creationId xmlns:a16="http://schemas.microsoft.com/office/drawing/2014/main" id="{173B02C3-63BE-B74D-AB96-DC41000B4F94}"/>
              </a:ext>
            </a:extLst>
          </p:cNvPr>
          <p:cNvSpPr txBox="1"/>
          <p:nvPr/>
        </p:nvSpPr>
        <p:spPr>
          <a:xfrm>
            <a:off x="1528763" y="5057993"/>
            <a:ext cx="9973426" cy="2031325"/>
          </a:xfrm>
          <a:prstGeom prst="rect">
            <a:avLst/>
          </a:prstGeom>
          <a:noFill/>
        </p:spPr>
        <p:txBody>
          <a:bodyPr wrap="square" rtlCol="0">
            <a:spAutoFit/>
          </a:bodyPr>
          <a:lstStyle/>
          <a:p>
            <a:r>
              <a:rPr lang="zh-CN" altLang="en-US" dirty="0">
                <a:latin typeface="SimSun" panose="02010600030101010101" pitchFamily="2" charset="-122"/>
                <a:ea typeface="SimSun" panose="02010600030101010101" pitchFamily="2" charset="-122"/>
              </a:rPr>
              <a:t>（</a:t>
            </a:r>
            <a:r>
              <a:rPr lang="en-US" altLang="zh-CN" dirty="0">
                <a:latin typeface="SimSun" panose="02010600030101010101" pitchFamily="2" charset="-122"/>
                <a:ea typeface="SimSun" panose="02010600030101010101" pitchFamily="2" charset="-122"/>
              </a:rPr>
              <a:t>1</a:t>
            </a:r>
            <a:r>
              <a:rPr lang="zh-CN" altLang="en-US" dirty="0">
                <a:latin typeface="SimSun" panose="02010600030101010101" pitchFamily="2" charset="-122"/>
                <a:ea typeface="SimSun" panose="02010600030101010101" pitchFamily="2" charset="-122"/>
              </a:rPr>
              <a:t>）漏洞</a:t>
            </a:r>
            <a:r>
              <a:rPr lang="fr-FR" altLang="zh-CN" dirty="0">
                <a:latin typeface="SimSun" panose="02010600030101010101" pitchFamily="2" charset="-122"/>
                <a:ea typeface="SimSun" panose="02010600030101010101" pitchFamily="2" charset="-122"/>
              </a:rPr>
              <a:t>(</a:t>
            </a:r>
            <a:r>
              <a:rPr lang="fr-FR" altLang="zh-CN" dirty="0" err="1">
                <a:latin typeface="SimSun" panose="02010600030101010101" pitchFamily="2" charset="-122"/>
                <a:ea typeface="SimSun" panose="02010600030101010101" pitchFamily="2" charset="-122"/>
              </a:rPr>
              <a:t>Vulnerability</a:t>
            </a:r>
            <a:r>
              <a:rPr lang="fr-FR" altLang="zh-CN"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：漏洞数据库中的每条记录都对应于漏洞类型的一个实例。每个漏洞都有其唯一的</a:t>
            </a:r>
            <a:r>
              <a:rPr lang="fr-FR" altLang="zh-CN" dirty="0">
                <a:latin typeface="SimSun" panose="02010600030101010101" pitchFamily="2" charset="-122"/>
                <a:ea typeface="SimSun" panose="02010600030101010101" pitchFamily="2" charset="-122"/>
              </a:rPr>
              <a:t>CVE ID</a:t>
            </a:r>
            <a:r>
              <a:rPr lang="zh-CN" altLang="fr-FR" dirty="0">
                <a:latin typeface="SimSun" panose="02010600030101010101" pitchFamily="2" charset="-122"/>
                <a:ea typeface="SimSun" panose="02010600030101010101" pitchFamily="2" charset="-122"/>
              </a:rPr>
              <a:t>。</a:t>
            </a:r>
          </a:p>
          <a:p>
            <a:r>
              <a:rPr lang="zh-CN" altLang="fr-FR" dirty="0">
                <a:latin typeface="SimSun" panose="02010600030101010101" pitchFamily="2" charset="-122"/>
                <a:ea typeface="SimSun" panose="02010600030101010101" pitchFamily="2" charset="-122"/>
              </a:rPr>
              <a:t>（</a:t>
            </a:r>
            <a:r>
              <a:rPr lang="fr-FR" altLang="zh-CN" dirty="0">
                <a:latin typeface="SimSun" panose="02010600030101010101" pitchFamily="2" charset="-122"/>
                <a:ea typeface="SimSun" panose="02010600030101010101" pitchFamily="2" charset="-122"/>
              </a:rPr>
              <a:t>2</a:t>
            </a:r>
            <a:r>
              <a:rPr lang="zh-CN" altLang="fr-FR"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资产：在本文中，资产包括软件和操作系统（</a:t>
            </a:r>
            <a:r>
              <a:rPr lang="fr-FR" altLang="zh-CN" dirty="0">
                <a:latin typeface="SimSun" panose="02010600030101010101" pitchFamily="2" charset="-122"/>
                <a:ea typeface="SimSun" panose="02010600030101010101" pitchFamily="2" charset="-122"/>
              </a:rPr>
              <a:t>OS</a:t>
            </a:r>
            <a:r>
              <a:rPr lang="zh-CN" altLang="fr-FR" dirty="0">
                <a:latin typeface="SimSun" panose="02010600030101010101" pitchFamily="2" charset="-122"/>
                <a:ea typeface="SimSun" panose="02010600030101010101" pitchFamily="2" charset="-122"/>
              </a:rPr>
              <a:t>）。</a:t>
            </a:r>
          </a:p>
          <a:p>
            <a:r>
              <a:rPr lang="zh-CN" altLang="fr-FR" dirty="0">
                <a:latin typeface="SimSun" panose="02010600030101010101" pitchFamily="2" charset="-122"/>
                <a:ea typeface="SimSun" panose="02010600030101010101" pitchFamily="2" charset="-122"/>
              </a:rPr>
              <a:t>（</a:t>
            </a:r>
            <a:r>
              <a:rPr lang="fr-FR" altLang="zh-CN" dirty="0">
                <a:latin typeface="SimSun" panose="02010600030101010101" pitchFamily="2" charset="-122"/>
                <a:ea typeface="SimSun" panose="02010600030101010101" pitchFamily="2" charset="-122"/>
              </a:rPr>
              <a:t>3</a:t>
            </a:r>
            <a:r>
              <a:rPr lang="zh-CN" altLang="fr-FR"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软件：这是资产的一个子类（如</a:t>
            </a:r>
            <a:r>
              <a:rPr lang="fr-FR" altLang="zh-CN" dirty="0">
                <a:latin typeface="SimSun" panose="02010600030101010101" pitchFamily="2" charset="-122"/>
                <a:ea typeface="SimSun" panose="02010600030101010101" pitchFamily="2" charset="-122"/>
              </a:rPr>
              <a:t>Adobe Reader</a:t>
            </a:r>
            <a:r>
              <a:rPr lang="zh-CN" altLang="fr-FR" dirty="0">
                <a:latin typeface="SimSun" panose="02010600030101010101" pitchFamily="2" charset="-122"/>
                <a:ea typeface="SimSun" panose="02010600030101010101" pitchFamily="2" charset="-122"/>
              </a:rPr>
              <a:t>）。</a:t>
            </a:r>
          </a:p>
          <a:p>
            <a:r>
              <a:rPr lang="zh-CN" altLang="fr-FR" dirty="0">
                <a:latin typeface="SimSun" panose="02010600030101010101" pitchFamily="2" charset="-122"/>
                <a:ea typeface="SimSun" panose="02010600030101010101" pitchFamily="2" charset="-122"/>
              </a:rPr>
              <a:t>（</a:t>
            </a:r>
            <a:r>
              <a:rPr lang="fr-FR" altLang="zh-CN" dirty="0">
                <a:latin typeface="SimSun" panose="02010600030101010101" pitchFamily="2" charset="-122"/>
                <a:ea typeface="SimSun" panose="02010600030101010101" pitchFamily="2" charset="-122"/>
              </a:rPr>
              <a:t>4</a:t>
            </a:r>
            <a:r>
              <a:rPr lang="zh-CN" altLang="fr-FR"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操作系统：这是资产的一个子类（如</a:t>
            </a:r>
            <a:r>
              <a:rPr lang="fr-FR" altLang="zh-CN" dirty="0">
                <a:latin typeface="SimSun" panose="02010600030101010101" pitchFamily="2" charset="-122"/>
                <a:ea typeface="SimSun" panose="02010600030101010101" pitchFamily="2" charset="-122"/>
              </a:rPr>
              <a:t>Ubuntu14.04</a:t>
            </a:r>
            <a:r>
              <a:rPr lang="zh-CN" altLang="fr-FR" dirty="0">
                <a:latin typeface="SimSun" panose="02010600030101010101" pitchFamily="2" charset="-122"/>
                <a:ea typeface="SimSun" panose="02010600030101010101" pitchFamily="2" charset="-122"/>
              </a:rPr>
              <a:t>）。</a:t>
            </a:r>
          </a:p>
          <a:p>
            <a:r>
              <a:rPr lang="zh-CN" altLang="fr-FR" dirty="0">
                <a:latin typeface="SimSun" panose="02010600030101010101" pitchFamily="2" charset="-122"/>
                <a:ea typeface="SimSun" panose="02010600030101010101" pitchFamily="2" charset="-122"/>
              </a:rPr>
              <a:t>（</a:t>
            </a:r>
            <a:r>
              <a:rPr lang="fr-FR" altLang="zh-CN" dirty="0">
                <a:latin typeface="SimSun" panose="02010600030101010101" pitchFamily="2" charset="-122"/>
                <a:ea typeface="SimSun" panose="02010600030101010101" pitchFamily="2" charset="-122"/>
              </a:rPr>
              <a:t>5</a:t>
            </a:r>
            <a:r>
              <a:rPr lang="zh-CN" altLang="fr-FR"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攻击：大多数攻击可被视为针对某个漏洞的入侵，如攻击的过程可能是一个漏洞利用的过程。</a:t>
            </a:r>
          </a:p>
          <a:p>
            <a:endParaRPr lang="en-US" dirty="0"/>
          </a:p>
        </p:txBody>
      </p:sp>
    </p:spTree>
    <p:extLst>
      <p:ext uri="{BB962C8B-B14F-4D97-AF65-F5344CB8AC3E}">
        <p14:creationId xmlns:p14="http://schemas.microsoft.com/office/powerpoint/2010/main" val="26059132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D6C4F1F9-DDC3-4A27-8834-8657AF06B359}"/>
              </a:ext>
            </a:extLst>
          </p:cNvPr>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305587" y="-5297022"/>
            <a:ext cx="8887895" cy="8887895"/>
          </a:xfrm>
          <a:prstGeom prst="rect">
            <a:avLst/>
          </a:prstGeom>
        </p:spPr>
      </p:pic>
      <p:grpSp>
        <p:nvGrpSpPr>
          <p:cNvPr id="2" name="组合 1">
            <a:extLst>
              <a:ext uri="{FF2B5EF4-FFF2-40B4-BE49-F238E27FC236}">
                <a16:creationId xmlns:a16="http://schemas.microsoft.com/office/drawing/2014/main" id="{E1CC1563-0AD6-46F9-8D4E-FE873348DAC4}"/>
              </a:ext>
            </a:extLst>
          </p:cNvPr>
          <p:cNvGrpSpPr/>
          <p:nvPr/>
        </p:nvGrpSpPr>
        <p:grpSpPr>
          <a:xfrm>
            <a:off x="-3191201" y="0"/>
            <a:ext cx="19370842" cy="6858001"/>
            <a:chOff x="-3553326" y="0"/>
            <a:chExt cx="19370842" cy="6858001"/>
          </a:xfrm>
        </p:grpSpPr>
        <p:sp>
          <p:nvSpPr>
            <p:cNvPr id="9" name="PA-Flowchart: Manual Input 3">
              <a:extLst>
                <a:ext uri="{FF2B5EF4-FFF2-40B4-BE49-F238E27FC236}">
                  <a16:creationId xmlns:a16="http://schemas.microsoft.com/office/drawing/2014/main" id="{957F5178-387D-44DE-9ECE-963AC7066723}"/>
                </a:ext>
              </a:extLst>
            </p:cNvPr>
            <p:cNvSpPr/>
            <p:nvPr>
              <p:custDataLst>
                <p:tags r:id="rId1"/>
              </p:custDataLst>
            </p:nvPr>
          </p:nvSpPr>
          <p:spPr>
            <a:xfrm rot="16200000" flipH="1">
              <a:off x="9621252" y="661737"/>
              <a:ext cx="6858001" cy="5534527"/>
            </a:xfrm>
            <a:prstGeom prst="flowChartManualInpu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PA-Flowchart: Manual Input 3">
              <a:extLst>
                <a:ext uri="{FF2B5EF4-FFF2-40B4-BE49-F238E27FC236}">
                  <a16:creationId xmlns:a16="http://schemas.microsoft.com/office/drawing/2014/main" id="{8ABFD282-BE93-4DBF-976C-5C08CBCFCF69}"/>
                </a:ext>
              </a:extLst>
            </p:cNvPr>
            <p:cNvSpPr/>
            <p:nvPr>
              <p:custDataLst>
                <p:tags r:id="rId2"/>
              </p:custDataLst>
            </p:nvPr>
          </p:nvSpPr>
          <p:spPr>
            <a:xfrm rot="16200000" flipV="1">
              <a:off x="-4215063" y="661737"/>
              <a:ext cx="6858001" cy="5534527"/>
            </a:xfrm>
            <a:prstGeom prst="flowChartManualInpu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6" name="直接连接符 15">
            <a:extLst>
              <a:ext uri="{FF2B5EF4-FFF2-40B4-BE49-F238E27FC236}">
                <a16:creationId xmlns:a16="http://schemas.microsoft.com/office/drawing/2014/main" id="{EF3EB29A-4833-4431-ADE0-7A9DA9B1AAF3}"/>
              </a:ext>
            </a:extLst>
          </p:cNvPr>
          <p:cNvCxnSpPr>
            <a:cxnSpLocks/>
          </p:cNvCxnSpPr>
          <p:nvPr/>
        </p:nvCxnSpPr>
        <p:spPr>
          <a:xfrm flipV="1">
            <a:off x="1432052" y="-368968"/>
            <a:ext cx="4601037" cy="4282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B1E20F7-0DEF-4752-B161-47A805971797}"/>
              </a:ext>
            </a:extLst>
          </p:cNvPr>
          <p:cNvCxnSpPr>
            <a:cxnSpLocks/>
          </p:cNvCxnSpPr>
          <p:nvPr/>
        </p:nvCxnSpPr>
        <p:spPr>
          <a:xfrm flipH="1" flipV="1">
            <a:off x="6372626" y="-593558"/>
            <a:ext cx="2080711" cy="57968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211CB2A-6E89-4B70-BBF0-497751C43F6E}"/>
              </a:ext>
            </a:extLst>
          </p:cNvPr>
          <p:cNvCxnSpPr>
            <a:cxnSpLocks/>
          </p:cNvCxnSpPr>
          <p:nvPr/>
        </p:nvCxnSpPr>
        <p:spPr>
          <a:xfrm flipH="1" flipV="1">
            <a:off x="1432052" y="4310978"/>
            <a:ext cx="6740548" cy="11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197F50C1-292F-4FE5-8979-3FF19BF7674E}"/>
              </a:ext>
            </a:extLst>
          </p:cNvPr>
          <p:cNvSpPr/>
          <p:nvPr/>
        </p:nvSpPr>
        <p:spPr>
          <a:xfrm>
            <a:off x="980574" y="3831730"/>
            <a:ext cx="561474" cy="561474"/>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43197F9D-5F07-4C2F-A61E-CD15C50D3B81}"/>
              </a:ext>
            </a:extLst>
          </p:cNvPr>
          <p:cNvSpPr/>
          <p:nvPr/>
        </p:nvSpPr>
        <p:spPr>
          <a:xfrm>
            <a:off x="8200370" y="5203329"/>
            <a:ext cx="561474" cy="561474"/>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Content Placeholder 2">
            <a:extLst>
              <a:ext uri="{FF2B5EF4-FFF2-40B4-BE49-F238E27FC236}">
                <a16:creationId xmlns:a16="http://schemas.microsoft.com/office/drawing/2014/main" id="{8DF63DAA-90FC-4765-8CDD-A03F5D621856}"/>
              </a:ext>
            </a:extLst>
          </p:cNvPr>
          <p:cNvSpPr txBox="1"/>
          <p:nvPr/>
        </p:nvSpPr>
        <p:spPr>
          <a:xfrm>
            <a:off x="4226596" y="584688"/>
            <a:ext cx="7280776" cy="5688623"/>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en-US" altLang="zh-CN" sz="2000" dirty="0">
                <a:solidFill>
                  <a:schemeClr val="tx1"/>
                </a:solidFill>
                <a:latin typeface="SimSun" panose="02010600030101010101" pitchFamily="2" charset="-122"/>
                <a:ea typeface="SimSun" panose="02010600030101010101" pitchFamily="2" charset="-122"/>
              </a:rPr>
              <a:t>	</a:t>
            </a:r>
            <a:r>
              <a:rPr lang="zh-CN" altLang="en-US" sz="2000" dirty="0">
                <a:solidFill>
                  <a:schemeClr val="tx1"/>
                </a:solidFill>
                <a:latin typeface="SimSun" panose="02010600030101010101" pitchFamily="2" charset="-122"/>
                <a:ea typeface="SimSun" panose="02010600030101010101" pitchFamily="2" charset="-122"/>
              </a:rPr>
              <a:t>考虑利用</a:t>
            </a:r>
            <a:r>
              <a:rPr lang="zh-CN" altLang="en-US" sz="2000" b="1" u="sng" dirty="0">
                <a:solidFill>
                  <a:srgbClr val="C00000"/>
                </a:solidFill>
                <a:latin typeface="SimSun" panose="02010600030101010101" pitchFamily="2" charset="-122"/>
                <a:ea typeface="SimSun" panose="02010600030101010101" pitchFamily="2" charset="-122"/>
              </a:rPr>
              <a:t>知识图谱</a:t>
            </a:r>
            <a:r>
              <a:rPr lang="zh-CN" altLang="en-US" sz="2000" dirty="0">
                <a:solidFill>
                  <a:schemeClr val="tx1"/>
                </a:solidFill>
                <a:latin typeface="SimSun" panose="02010600030101010101" pitchFamily="2" charset="-122"/>
                <a:ea typeface="SimSun" panose="02010600030101010101" pitchFamily="2" charset="-122"/>
              </a:rPr>
              <a:t>相关技术手段对信息安全漏洞进行研究与分析。为了深度挖掘漏洞信息价值，设计信息提取引擎以及关联分析引擎，不仅能够从</a:t>
            </a:r>
            <a:r>
              <a:rPr lang="zh-CN" altLang="en-US" sz="2000" b="1" dirty="0">
                <a:solidFill>
                  <a:srgbClr val="FF0000"/>
                </a:solidFill>
                <a:latin typeface="SimSun" panose="02010600030101010101" pitchFamily="2" charset="-122"/>
                <a:ea typeface="SimSun" panose="02010600030101010101" pitchFamily="2" charset="-122"/>
              </a:rPr>
              <a:t>时间</a:t>
            </a:r>
            <a:r>
              <a:rPr lang="zh-CN" altLang="en-US" sz="2000" b="1" dirty="0">
                <a:solidFill>
                  <a:schemeClr val="tx1"/>
                </a:solidFill>
                <a:latin typeface="SimSun" panose="02010600030101010101" pitchFamily="2" charset="-122"/>
                <a:ea typeface="SimSun" panose="02010600030101010101" pitchFamily="2" charset="-122"/>
              </a:rPr>
              <a:t>维度</a:t>
            </a:r>
            <a:r>
              <a:rPr lang="zh-CN" altLang="en-US" sz="2000" dirty="0">
                <a:solidFill>
                  <a:schemeClr val="tx1"/>
                </a:solidFill>
                <a:latin typeface="SimSun" panose="02010600030101010101" pitchFamily="2" charset="-122"/>
                <a:ea typeface="SimSun" panose="02010600030101010101" pitchFamily="2" charset="-122"/>
              </a:rPr>
              <a:t>、</a:t>
            </a:r>
            <a:r>
              <a:rPr lang="zh-CN" altLang="en-US" sz="2000" b="1" dirty="0">
                <a:solidFill>
                  <a:srgbClr val="FF0000"/>
                </a:solidFill>
                <a:latin typeface="SimSun" panose="02010600030101010101" pitchFamily="2" charset="-122"/>
                <a:ea typeface="SimSun" panose="02010600030101010101" pitchFamily="2" charset="-122"/>
              </a:rPr>
              <a:t>空间</a:t>
            </a:r>
            <a:r>
              <a:rPr lang="zh-CN" altLang="en-US" sz="2000" b="1" dirty="0">
                <a:solidFill>
                  <a:schemeClr val="tx1"/>
                </a:solidFill>
                <a:latin typeface="SimSun" panose="02010600030101010101" pitchFamily="2" charset="-122"/>
                <a:ea typeface="SimSun" panose="02010600030101010101" pitchFamily="2" charset="-122"/>
              </a:rPr>
              <a:t>维度</a:t>
            </a:r>
            <a:r>
              <a:rPr lang="zh-CN" altLang="en-US" sz="2000" dirty="0">
                <a:solidFill>
                  <a:schemeClr val="tx1"/>
                </a:solidFill>
                <a:latin typeface="SimSun" panose="02010600030101010101" pitchFamily="2" charset="-122"/>
                <a:ea typeface="SimSun" panose="02010600030101010101" pitchFamily="2" charset="-122"/>
              </a:rPr>
              <a:t>、漏洞各</a:t>
            </a:r>
            <a:r>
              <a:rPr lang="zh-CN" altLang="en-US" sz="2000" b="1" dirty="0">
                <a:solidFill>
                  <a:srgbClr val="FF0000"/>
                </a:solidFill>
                <a:latin typeface="SimSun" panose="02010600030101010101" pitchFamily="2" charset="-122"/>
                <a:ea typeface="SimSun" panose="02010600030101010101" pitchFamily="2" charset="-122"/>
              </a:rPr>
              <a:t>字段</a:t>
            </a:r>
            <a:r>
              <a:rPr lang="zh-CN" altLang="en-US" sz="2000" b="1" dirty="0">
                <a:solidFill>
                  <a:schemeClr val="tx1"/>
                </a:solidFill>
                <a:latin typeface="SimSun" panose="02010600030101010101" pitchFamily="2" charset="-122"/>
                <a:ea typeface="SimSun" panose="02010600030101010101" pitchFamily="2" charset="-122"/>
              </a:rPr>
              <a:t>维度</a:t>
            </a:r>
            <a:r>
              <a:rPr lang="zh-CN" altLang="en-US" sz="2000" dirty="0">
                <a:solidFill>
                  <a:schemeClr val="tx1"/>
                </a:solidFill>
                <a:latin typeface="SimSun" panose="02010600030101010101" pitchFamily="2" charset="-122"/>
                <a:ea typeface="SimSun" panose="02010600030101010101" pitchFamily="2" charset="-122"/>
              </a:rPr>
              <a:t>进行分析，而且能够从漏洞、事件、产品的</a:t>
            </a:r>
            <a:r>
              <a:rPr lang="zh-CN" altLang="en-US" sz="2000" b="1" dirty="0">
                <a:solidFill>
                  <a:srgbClr val="FF0000"/>
                </a:solidFill>
                <a:latin typeface="SimSun" panose="02010600030101010101" pitchFamily="2" charset="-122"/>
                <a:ea typeface="SimSun" panose="02010600030101010101" pitchFamily="2" charset="-122"/>
              </a:rPr>
              <a:t>关联关系</a:t>
            </a:r>
            <a:r>
              <a:rPr lang="zh-CN" altLang="en-US" sz="2000" b="1" dirty="0">
                <a:solidFill>
                  <a:schemeClr val="tx1"/>
                </a:solidFill>
                <a:latin typeface="SimSun" panose="02010600030101010101" pitchFamily="2" charset="-122"/>
                <a:ea typeface="SimSun" panose="02010600030101010101" pitchFamily="2" charset="-122"/>
              </a:rPr>
              <a:t>维度</a:t>
            </a:r>
            <a:r>
              <a:rPr lang="zh-CN" altLang="en-US" sz="2000" dirty="0">
                <a:solidFill>
                  <a:schemeClr val="tx1"/>
                </a:solidFill>
                <a:latin typeface="SimSun" panose="02010600030101010101" pitchFamily="2" charset="-122"/>
                <a:ea typeface="SimSun" panose="02010600030101010101" pitchFamily="2" charset="-122"/>
              </a:rPr>
              <a:t>进行分析并实现</a:t>
            </a:r>
            <a:r>
              <a:rPr lang="zh-CN" altLang="en-US" sz="2000" b="1" dirty="0">
                <a:solidFill>
                  <a:srgbClr val="FF0000"/>
                </a:solidFill>
                <a:latin typeface="SimSun" panose="02010600030101010101" pitchFamily="2" charset="-122"/>
                <a:ea typeface="SimSun" panose="02010600030101010101" pitchFamily="2" charset="-122"/>
              </a:rPr>
              <a:t>可视化</a:t>
            </a:r>
            <a:r>
              <a:rPr lang="zh-CN" altLang="en-US" sz="2000" dirty="0">
                <a:solidFill>
                  <a:schemeClr val="tx1"/>
                </a:solidFill>
                <a:latin typeface="SimSun" panose="02010600030101010101" pitchFamily="2" charset="-122"/>
                <a:ea typeface="SimSun" panose="02010600030101010101" pitchFamily="2" charset="-122"/>
              </a:rPr>
              <a:t>展示。</a:t>
            </a:r>
            <a:endParaRPr lang="en-US" altLang="zh-CN" sz="2000" dirty="0">
              <a:solidFill>
                <a:schemeClr val="tx1"/>
              </a:solidFill>
              <a:latin typeface="SimSun" panose="02010600030101010101" pitchFamily="2" charset="-122"/>
              <a:ea typeface="SimSun" panose="02010600030101010101" pitchFamily="2" charset="-122"/>
            </a:endParaRPr>
          </a:p>
          <a:p>
            <a:pPr algn="l">
              <a:lnSpc>
                <a:spcPct val="150000"/>
              </a:lnSpc>
            </a:pPr>
            <a:r>
              <a:rPr lang="en-US" altLang="zh-CN" sz="2000" dirty="0">
                <a:solidFill>
                  <a:schemeClr val="tx1"/>
                </a:solidFill>
                <a:latin typeface="SimSun" panose="02010600030101010101" pitchFamily="2" charset="-122"/>
                <a:ea typeface="SimSun" panose="02010600030101010101" pitchFamily="2" charset="-122"/>
              </a:rPr>
              <a:t>	</a:t>
            </a:r>
            <a:r>
              <a:rPr lang="zh-CN" altLang="en-US" sz="2000" dirty="0">
                <a:solidFill>
                  <a:schemeClr val="tx1"/>
                </a:solidFill>
                <a:latin typeface="SimSun" panose="02010600030101010101" pitchFamily="2" charset="-122"/>
                <a:ea typeface="SimSun" panose="02010600030101010101" pitchFamily="2" charset="-122"/>
              </a:rPr>
              <a:t>引入知识图谱后，可以</a:t>
            </a:r>
            <a:r>
              <a:rPr lang="zh-CN" altLang="en-US" sz="2000" b="1" dirty="0">
                <a:solidFill>
                  <a:srgbClr val="FF0000"/>
                </a:solidFill>
                <a:latin typeface="SimSun" panose="02010600030101010101" pitchFamily="2" charset="-122"/>
                <a:ea typeface="SimSun" panose="02010600030101010101" pitchFamily="2" charset="-122"/>
              </a:rPr>
              <a:t>准确识别</a:t>
            </a:r>
            <a:r>
              <a:rPr lang="zh-CN" altLang="en-US" sz="2000" dirty="0">
                <a:solidFill>
                  <a:schemeClr val="tx1"/>
                </a:solidFill>
                <a:latin typeface="SimSun" panose="02010600030101010101" pitchFamily="2" charset="-122"/>
                <a:ea typeface="SimSun" panose="02010600030101010101" pitchFamily="2" charset="-122"/>
              </a:rPr>
              <a:t>漏洞：基于机器学习算法</a:t>
            </a:r>
            <a:r>
              <a:rPr lang="en-US" altLang="zh-CN" sz="2000" dirty="0">
                <a:solidFill>
                  <a:schemeClr val="tx1"/>
                </a:solidFill>
                <a:latin typeface="SimSun" panose="02010600030101010101" pitchFamily="2" charset="-122"/>
                <a:ea typeface="SimSun" panose="02010600030101010101" pitchFamily="2" charset="-122"/>
              </a:rPr>
              <a:t>+</a:t>
            </a:r>
            <a:r>
              <a:rPr lang="zh-CN" altLang="en-US" sz="2000" dirty="0">
                <a:solidFill>
                  <a:schemeClr val="tx1"/>
                </a:solidFill>
                <a:latin typeface="SimSun" panose="02010600030101010101" pitchFamily="2" charset="-122"/>
                <a:ea typeface="SimSun" panose="02010600030101010101" pitchFamily="2" charset="-122"/>
              </a:rPr>
              <a:t>安全知识图谱，相当于引入安全专家，可以精准识别潜在的威胁，准确评估威胁的影响；可以</a:t>
            </a:r>
            <a:r>
              <a:rPr lang="zh-CN" altLang="en-US" sz="2000" b="1" dirty="0">
                <a:solidFill>
                  <a:srgbClr val="FF0000"/>
                </a:solidFill>
                <a:latin typeface="SimSun" panose="02010600030101010101" pitchFamily="2" charset="-122"/>
                <a:ea typeface="SimSun" panose="02010600030101010101" pitchFamily="2" charset="-122"/>
              </a:rPr>
              <a:t>智能决策</a:t>
            </a:r>
            <a:r>
              <a:rPr lang="zh-CN" altLang="en-US" sz="2000" dirty="0">
                <a:solidFill>
                  <a:schemeClr val="tx1"/>
                </a:solidFill>
                <a:latin typeface="SimSun" panose="02010600030101010101" pitchFamily="2" charset="-122"/>
                <a:ea typeface="SimSun" panose="02010600030101010101" pitchFamily="2" charset="-122"/>
              </a:rPr>
              <a:t>：知识图谱不仅能感知检测异常，还可以预测和主动防御。结合安全知识图谱，就可以给出解决方案，或者直接采取行动。</a:t>
            </a:r>
          </a:p>
          <a:p>
            <a:pPr algn="l">
              <a:lnSpc>
                <a:spcPct val="150000"/>
              </a:lnSpc>
            </a:pPr>
            <a:endParaRPr lang="fr-FR" altLang="zh-CN" sz="2000" dirty="0">
              <a:solidFill>
                <a:schemeClr val="tx1"/>
              </a:solidFill>
              <a:latin typeface="SimSun" panose="02010600030101010101" pitchFamily="2" charset="-122"/>
              <a:ea typeface="SimSun" panose="02010600030101010101" pitchFamily="2" charset="-122"/>
            </a:endParaRPr>
          </a:p>
          <a:p>
            <a:pPr algn="l">
              <a:lnSpc>
                <a:spcPct val="150000"/>
              </a:lnSpc>
            </a:pPr>
            <a:endParaRPr lang="en-US" altLang="zh-CN" sz="1600" dirty="0">
              <a:solidFill>
                <a:schemeClr val="tx1"/>
              </a:solidFill>
              <a:latin typeface="SimSun" panose="02010600030101010101" pitchFamily="2" charset="-122"/>
              <a:ea typeface="SimSun" panose="02010600030101010101" pitchFamily="2" charset="-122"/>
              <a:sym typeface="+mn-lt"/>
            </a:endParaRPr>
          </a:p>
        </p:txBody>
      </p:sp>
      <p:sp>
        <p:nvSpPr>
          <p:cNvPr id="29" name="TextBox 48">
            <a:extLst>
              <a:ext uri="{FF2B5EF4-FFF2-40B4-BE49-F238E27FC236}">
                <a16:creationId xmlns:a16="http://schemas.microsoft.com/office/drawing/2014/main" id="{D0FB2FBB-5168-45F5-9B17-4362C8239753}"/>
              </a:ext>
            </a:extLst>
          </p:cNvPr>
          <p:cNvSpPr txBox="1"/>
          <p:nvPr/>
        </p:nvSpPr>
        <p:spPr>
          <a:xfrm>
            <a:off x="1299634" y="2374843"/>
            <a:ext cx="3595942" cy="430887"/>
          </a:xfrm>
          <a:prstGeom prst="rect">
            <a:avLst/>
          </a:prstGeom>
          <a:noFill/>
        </p:spPr>
        <p:txBody>
          <a:bodyPr wrap="square" lIns="0" tIns="0" rIns="0" bIns="0" rtlCol="0">
            <a:spAutoFit/>
          </a:bodyPr>
          <a:lstStyle/>
          <a:p>
            <a:r>
              <a:rPr lang="zh-CN" altLang="en-US" sz="2800" spc="600" dirty="0">
                <a:solidFill>
                  <a:schemeClr val="tx1">
                    <a:lumMod val="95000"/>
                    <a:lumOff val="5000"/>
                  </a:schemeClr>
                </a:solidFill>
                <a:latin typeface="思源黑体 CN Bold" panose="020B0800000000000000" pitchFamily="34" charset="-122"/>
                <a:ea typeface="思源黑体 CN Bold" panose="020B0800000000000000" pitchFamily="34" charset="-122"/>
                <a:cs typeface="+mn-ea"/>
                <a:sym typeface="Arial" panose="020B0604020202020204" pitchFamily="34" charset="0"/>
              </a:rPr>
              <a:t>如何提升效果</a:t>
            </a:r>
            <a:r>
              <a:rPr lang="fr-FR" altLang="zh-CN" sz="2800" spc="600" dirty="0">
                <a:solidFill>
                  <a:schemeClr val="tx1">
                    <a:lumMod val="95000"/>
                    <a:lumOff val="5000"/>
                  </a:schemeClr>
                </a:solidFill>
                <a:latin typeface="思源黑体 CN Bold" panose="020B0800000000000000" pitchFamily="34" charset="-122"/>
                <a:ea typeface="思源黑体 CN Bold" panose="020B0800000000000000" pitchFamily="34" charset="-122"/>
                <a:cs typeface="+mn-ea"/>
                <a:sym typeface="Arial" panose="020B0604020202020204" pitchFamily="34" charset="0"/>
              </a:rPr>
              <a:t>?</a:t>
            </a:r>
            <a:endParaRPr lang="zh-CN" altLang="en-US" sz="2800" spc="600" dirty="0">
              <a:solidFill>
                <a:schemeClr val="tx1">
                  <a:lumMod val="95000"/>
                  <a:lumOff val="5000"/>
                </a:schemeClr>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2C30C2E8-07D3-4F5E-BC98-4E901E14435C}"/>
              </a:ext>
            </a:extLst>
          </p:cNvPr>
          <p:cNvSpPr/>
          <p:nvPr/>
        </p:nvSpPr>
        <p:spPr>
          <a:xfrm>
            <a:off x="6478925" y="0"/>
            <a:ext cx="4349496" cy="6858000"/>
          </a:xfrm>
          <a:prstGeom prst="parallelogram">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平行四边形 10">
            <a:extLst>
              <a:ext uri="{FF2B5EF4-FFF2-40B4-BE49-F238E27FC236}">
                <a16:creationId xmlns:a16="http://schemas.microsoft.com/office/drawing/2014/main" id="{63E55CD9-14D7-4CFB-B24A-EDE008AB21A6}"/>
              </a:ext>
            </a:extLst>
          </p:cNvPr>
          <p:cNvSpPr/>
          <p:nvPr/>
        </p:nvSpPr>
        <p:spPr>
          <a:xfrm>
            <a:off x="7311254" y="0"/>
            <a:ext cx="4349496" cy="6858000"/>
          </a:xfrm>
          <a:prstGeom prst="parallelogram">
            <a:avLst/>
          </a:prstGeom>
          <a:blipFill>
            <a:blip r:embed="rId5"/>
            <a:stretch>
              <a:fillRect t="-18802" b="-188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平行四边形 9">
            <a:extLst>
              <a:ext uri="{FF2B5EF4-FFF2-40B4-BE49-F238E27FC236}">
                <a16:creationId xmlns:a16="http://schemas.microsoft.com/office/drawing/2014/main" id="{620F623D-5D9B-4A8F-818D-949D0F9D80A7}"/>
              </a:ext>
            </a:extLst>
          </p:cNvPr>
          <p:cNvSpPr/>
          <p:nvPr/>
        </p:nvSpPr>
        <p:spPr>
          <a:xfrm>
            <a:off x="8833932" y="2026477"/>
            <a:ext cx="3064259" cy="4831523"/>
          </a:xfrm>
          <a:prstGeom prst="parallelogram">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PA-矩形 10"/>
          <p:cNvSpPr/>
          <p:nvPr>
            <p:custDataLst>
              <p:tags r:id="rId1"/>
            </p:custDataLst>
          </p:nvPr>
        </p:nvSpPr>
        <p:spPr>
          <a:xfrm rot="16200000">
            <a:off x="3499753" y="314265"/>
            <a:ext cx="75909" cy="3187257"/>
          </a:xfrm>
          <a:prstGeom prst="rect">
            <a:avLst/>
          </a:prstGeom>
          <a:gradFill>
            <a:gsLst>
              <a:gs pos="0">
                <a:srgbClr val="186087">
                  <a:alpha val="59000"/>
                </a:srgbClr>
              </a:gs>
              <a:gs pos="100000">
                <a:srgbClr val="42819B">
                  <a:alpha val="0"/>
                </a:srgbClr>
              </a:gs>
            </a:gsLst>
            <a:lin ang="18900000" scaled="1"/>
          </a:gradFill>
          <a:ln w="101600" cap="flat" cmpd="sng" algn="ctr">
            <a:gradFill>
              <a:gsLst>
                <a:gs pos="0">
                  <a:schemeClr val="accent1">
                    <a:lumMod val="5000"/>
                    <a:lumOff val="95000"/>
                  </a:schemeClr>
                </a:gs>
                <a:gs pos="100000">
                  <a:srgbClr val="186187"/>
                </a:gs>
              </a:gsLst>
              <a:lin ang="5400000" scaled="1"/>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8" name="PA-文本框 27"/>
          <p:cNvSpPr txBox="1"/>
          <p:nvPr>
            <p:custDataLst>
              <p:tags r:id="rId2"/>
            </p:custDataLst>
          </p:nvPr>
        </p:nvSpPr>
        <p:spPr>
          <a:xfrm>
            <a:off x="293809" y="2118941"/>
            <a:ext cx="6487796" cy="825419"/>
          </a:xfrm>
          <a:prstGeom prst="rect">
            <a:avLst/>
          </a:prstGeom>
          <a:noFill/>
        </p:spPr>
        <p:txBody>
          <a:bodyPr wrap="square" rtlCol="0">
            <a:spAutoFit/>
          </a:bodyPr>
          <a:lstStyle/>
          <a:p>
            <a:pPr algn="ctr">
              <a:lnSpc>
                <a:spcPct val="150000"/>
              </a:lnSpc>
            </a:pPr>
            <a:r>
              <a:rPr lang="en-US" sz="3600" b="1" spc="300" dirty="0" err="1">
                <a:solidFill>
                  <a:schemeClr val="tx1">
                    <a:lumMod val="75000"/>
                    <a:lumOff val="25000"/>
                  </a:schemeClr>
                </a:solidFill>
                <a:latin typeface="思源黑体 CN Heavy" panose="020B0A00000000000000" pitchFamily="34" charset="-122"/>
                <a:ea typeface="思源黑体 CN Heavy" panose="020B0A00000000000000" pitchFamily="34" charset="-122"/>
                <a:cs typeface="思源黑体 CN Light" panose="020B0300000000000000" pitchFamily="34" charset="-122"/>
              </a:rPr>
              <a:t>知识存储及可视化</a:t>
            </a:r>
            <a:endParaRPr lang="en-US" sz="3600" b="1" spc="300"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思源黑体 CN Light" panose="020B0300000000000000" pitchFamily="34" charset="-122"/>
            </a:endParaRPr>
          </a:p>
        </p:txBody>
      </p:sp>
      <p:sp>
        <p:nvSpPr>
          <p:cNvPr id="14" name="平行四边形 13">
            <a:extLst>
              <a:ext uri="{FF2B5EF4-FFF2-40B4-BE49-F238E27FC236}">
                <a16:creationId xmlns:a16="http://schemas.microsoft.com/office/drawing/2014/main" id="{C5B3E05A-6DEE-48F6-8B3B-F891D538764C}"/>
              </a:ext>
            </a:extLst>
          </p:cNvPr>
          <p:cNvSpPr/>
          <p:nvPr/>
        </p:nvSpPr>
        <p:spPr>
          <a:xfrm>
            <a:off x="9972803" y="707237"/>
            <a:ext cx="2543565" cy="4010526"/>
          </a:xfrm>
          <a:prstGeom prst="parallelogram">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 name="图片 1">
            <a:extLst>
              <a:ext uri="{FF2B5EF4-FFF2-40B4-BE49-F238E27FC236}">
                <a16:creationId xmlns:a16="http://schemas.microsoft.com/office/drawing/2014/main" id="{F281A85E-B0B3-6341-921B-1C09C713815A}"/>
              </a:ext>
            </a:extLst>
          </p:cNvPr>
          <p:cNvPicPr>
            <a:picLocks noChangeAspect="1"/>
          </p:cNvPicPr>
          <p:nvPr/>
        </p:nvPicPr>
        <p:blipFill>
          <a:blip r:embed="rId6"/>
          <a:stretch>
            <a:fillRect/>
          </a:stretch>
        </p:blipFill>
        <p:spPr>
          <a:xfrm>
            <a:off x="1801207" y="4064789"/>
            <a:ext cx="3170321" cy="1656748"/>
          </a:xfrm>
          <a:prstGeom prst="rect">
            <a:avLst/>
          </a:prstGeom>
        </p:spPr>
      </p:pic>
      <p:sp>
        <p:nvSpPr>
          <p:cNvPr id="3" name="文本框 2">
            <a:extLst>
              <a:ext uri="{FF2B5EF4-FFF2-40B4-BE49-F238E27FC236}">
                <a16:creationId xmlns:a16="http://schemas.microsoft.com/office/drawing/2014/main" id="{12EE400A-D52F-0D4B-9251-42421126FA8F}"/>
              </a:ext>
            </a:extLst>
          </p:cNvPr>
          <p:cNvSpPr txBox="1"/>
          <p:nvPr/>
        </p:nvSpPr>
        <p:spPr>
          <a:xfrm>
            <a:off x="2394582" y="3244334"/>
            <a:ext cx="5153891" cy="369332"/>
          </a:xfrm>
          <a:prstGeom prst="rect">
            <a:avLst/>
          </a:prstGeom>
          <a:noFill/>
        </p:spPr>
        <p:txBody>
          <a:bodyPr wrap="square" rtlCol="0">
            <a:spAutoFit/>
          </a:bodyPr>
          <a:lstStyle/>
          <a:p>
            <a:r>
              <a:rPr lang="en-US" dirty="0">
                <a:latin typeface="SimSun" panose="02010600030101010101" pitchFamily="2" charset="-122"/>
                <a:ea typeface="SimSun" panose="02010600030101010101" pitchFamily="2" charset="-122"/>
              </a:rPr>
              <a:t>采用图数据库neo4j</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11430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存储及可视化</a:t>
            </a:r>
            <a:r>
              <a:rPr lang="en-US" altLang="zh-CN" sz="2800" dirty="0">
                <a:solidFill>
                  <a:schemeClr val="tx1"/>
                </a:solidFill>
                <a:latin typeface="思源黑体 CN Heavy" panose="020B0A00000000000000" pitchFamily="34" charset="-122"/>
                <a:ea typeface="思源黑体 CN Heavy" panose="020B0A00000000000000" pitchFamily="34" charset="-122"/>
                <a:sym typeface="+mn-lt"/>
              </a:rPr>
              <a:t>---neo4j</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7" name="文本框 6">
            <a:extLst>
              <a:ext uri="{FF2B5EF4-FFF2-40B4-BE49-F238E27FC236}">
                <a16:creationId xmlns:a16="http://schemas.microsoft.com/office/drawing/2014/main" id="{4FF81F8E-90D3-AD4C-B9E7-28FAC0D289AB}"/>
              </a:ext>
            </a:extLst>
          </p:cNvPr>
          <p:cNvSpPr txBox="1"/>
          <p:nvPr/>
        </p:nvSpPr>
        <p:spPr>
          <a:xfrm>
            <a:off x="1593273" y="1671638"/>
            <a:ext cx="9310254" cy="464742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SimSun" panose="02010600030101010101" pitchFamily="2" charset="-122"/>
                <a:ea typeface="SimSun" panose="02010600030101010101" pitchFamily="2" charset="-122"/>
              </a:rPr>
              <a:t>如果使用</a:t>
            </a: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RDBMS</a:t>
            </a:r>
            <a:r>
              <a:rPr lang="zh-CN" altLang="en-US" sz="2000" dirty="0">
                <a:latin typeface="SimSun" panose="02010600030101010101" pitchFamily="2" charset="-122"/>
                <a:ea typeface="SimSun" panose="02010600030101010101" pitchFamily="2" charset="-122"/>
              </a:rPr>
              <a:t>数据库来存储更多连接的数据，那么它们不能提供用于遍历大量数据的适当性能。 在这些情况下，</a:t>
            </a: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Graph </a:t>
            </a:r>
            <a:r>
              <a:rPr lang="fr-FR" altLang="zh-CN" sz="2000" dirty="0" err="1">
                <a:latin typeface="Times New Roman" panose="02020603050405020304" pitchFamily="18" charset="0"/>
                <a:ea typeface="SimSun" panose="02010600030101010101" pitchFamily="2" charset="-122"/>
                <a:cs typeface="Times New Roman" panose="02020603050405020304" pitchFamily="18" charset="0"/>
              </a:rPr>
              <a:t>Database</a:t>
            </a:r>
            <a:r>
              <a:rPr lang="zh-CN" altLang="en-US" sz="2000" dirty="0">
                <a:latin typeface="SimSun" panose="02010600030101010101" pitchFamily="2" charset="-122"/>
                <a:ea typeface="SimSun" panose="02010600030101010101" pitchFamily="2" charset="-122"/>
              </a:rPr>
              <a:t>提高了应用程序性能。</a:t>
            </a:r>
            <a:endParaRPr lang="en-US" altLang="zh-CN" sz="2000" dirty="0">
              <a:latin typeface="SimSun" panose="02010600030101010101" pitchFamily="2" charset="-122"/>
              <a:ea typeface="SimSun" panose="02010600030101010101" pitchFamily="2" charset="-122"/>
            </a:endParaRPr>
          </a:p>
          <a:p>
            <a:endParaRPr lang="en-US"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Neo4j</a:t>
            </a:r>
            <a:r>
              <a:rPr lang="zh-CN" altLang="en-US" sz="2000" dirty="0">
                <a:latin typeface="SimSun" panose="02010600030101010101" pitchFamily="2" charset="-122"/>
                <a:ea typeface="SimSun" panose="02010600030101010101" pitchFamily="2" charset="-122"/>
              </a:rPr>
              <a:t>图数据库遵循属性图模型来存储和管理其数据。 </a:t>
            </a:r>
            <a:br>
              <a:rPr lang="zh-CN" altLang="en-US" sz="2000" dirty="0">
                <a:latin typeface="SimSun" panose="02010600030101010101" pitchFamily="2" charset="-122"/>
                <a:ea typeface="SimSun" panose="02010600030101010101" pitchFamily="2" charset="-122"/>
              </a:rPr>
            </a:br>
            <a:endParaRPr lang="zh-CN" altLang="en-US"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zh-CN" altLang="en-US" sz="2000" dirty="0">
                <a:latin typeface="SimSun" panose="02010600030101010101" pitchFamily="2" charset="-122"/>
                <a:ea typeface="SimSun" panose="02010600030101010101" pitchFamily="2" charset="-122"/>
              </a:rPr>
              <a:t>属性图模型规则</a:t>
            </a:r>
          </a:p>
          <a:p>
            <a:r>
              <a:rPr lang="zh-CN" altLang="en-US" sz="2000" dirty="0">
                <a:latin typeface="SimSun" panose="02010600030101010101" pitchFamily="2" charset="-122"/>
                <a:ea typeface="SimSun" panose="02010600030101010101" pitchFamily="2" charset="-122"/>
              </a:rPr>
              <a:t>表示节点，关系和属性中的数据</a:t>
            </a:r>
          </a:p>
          <a:p>
            <a:r>
              <a:rPr lang="zh-CN" altLang="en-US" sz="2000" dirty="0">
                <a:latin typeface="SimSun" panose="02010600030101010101" pitchFamily="2" charset="-122"/>
                <a:ea typeface="SimSun" panose="02010600030101010101" pitchFamily="2" charset="-122"/>
              </a:rPr>
              <a:t>节点和关系都包含属性</a:t>
            </a:r>
          </a:p>
          <a:p>
            <a:r>
              <a:rPr lang="zh-CN" altLang="en-US" sz="2000" dirty="0">
                <a:latin typeface="SimSun" panose="02010600030101010101" pitchFamily="2" charset="-122"/>
                <a:ea typeface="SimSun" panose="02010600030101010101" pitchFamily="2" charset="-122"/>
              </a:rPr>
              <a:t>关系连接节点</a:t>
            </a:r>
          </a:p>
          <a:p>
            <a:r>
              <a:rPr lang="zh-CN" altLang="en-US" sz="2000" dirty="0">
                <a:latin typeface="SimSun" panose="02010600030101010101" pitchFamily="2" charset="-122"/>
                <a:ea typeface="SimSun" panose="02010600030101010101" pitchFamily="2" charset="-122"/>
              </a:rPr>
              <a:t>属性是键值对</a:t>
            </a:r>
          </a:p>
          <a:p>
            <a:r>
              <a:rPr lang="zh-CN" altLang="en-US" sz="2000" dirty="0">
                <a:latin typeface="SimSun" panose="02010600030101010101" pitchFamily="2" charset="-122"/>
                <a:ea typeface="SimSun" panose="02010600030101010101" pitchFamily="2" charset="-122"/>
              </a:rPr>
              <a:t>节点用圆圈表示，关系用方向键表示。 </a:t>
            </a:r>
          </a:p>
          <a:p>
            <a:r>
              <a:rPr lang="zh-CN" altLang="en-US" sz="2000" dirty="0">
                <a:latin typeface="SimSun" panose="02010600030101010101" pitchFamily="2" charset="-122"/>
                <a:ea typeface="SimSun" panose="02010600030101010101" pitchFamily="2" charset="-122"/>
              </a:rPr>
              <a:t>关系具有方向：单向和双向。 </a:t>
            </a:r>
          </a:p>
          <a:p>
            <a:r>
              <a:rPr lang="zh-CN" altLang="en-US" sz="2000" dirty="0">
                <a:latin typeface="SimSun" panose="02010600030101010101" pitchFamily="2" charset="-122"/>
                <a:ea typeface="SimSun" panose="02010600030101010101" pitchFamily="2" charset="-122"/>
              </a:rPr>
              <a:t>每个关系包含“开始节点”或“从节点”和“到节点”或“结束节点” </a:t>
            </a:r>
          </a:p>
          <a:p>
            <a:br>
              <a:rPr lang="zh-CN" altLang="en-US" dirty="0"/>
            </a:br>
            <a:endParaRPr lang="en-US" dirty="0"/>
          </a:p>
        </p:txBody>
      </p:sp>
      <p:pic>
        <p:nvPicPr>
          <p:cNvPr id="8" name="图片 7">
            <a:extLst>
              <a:ext uri="{FF2B5EF4-FFF2-40B4-BE49-F238E27FC236}">
                <a16:creationId xmlns:a16="http://schemas.microsoft.com/office/drawing/2014/main" id="{4B0F1134-0B21-6041-91D6-9B44946C5337}"/>
              </a:ext>
            </a:extLst>
          </p:cNvPr>
          <p:cNvPicPr>
            <a:picLocks noChangeAspect="1"/>
          </p:cNvPicPr>
          <p:nvPr/>
        </p:nvPicPr>
        <p:blipFill>
          <a:blip r:embed="rId4"/>
          <a:stretch>
            <a:fillRect/>
          </a:stretch>
        </p:blipFill>
        <p:spPr>
          <a:xfrm>
            <a:off x="7985481" y="2665314"/>
            <a:ext cx="3217377" cy="2660073"/>
          </a:xfrm>
          <a:prstGeom prst="rect">
            <a:avLst/>
          </a:prstGeom>
        </p:spPr>
      </p:pic>
    </p:spTree>
    <p:extLst>
      <p:ext uri="{BB962C8B-B14F-4D97-AF65-F5344CB8AC3E}">
        <p14:creationId xmlns:p14="http://schemas.microsoft.com/office/powerpoint/2010/main" val="283672931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11430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存储及可视化</a:t>
            </a:r>
            <a:r>
              <a:rPr lang="en-US" altLang="zh-CN" sz="2800" dirty="0">
                <a:solidFill>
                  <a:schemeClr val="tx1"/>
                </a:solidFill>
                <a:latin typeface="思源黑体 CN Heavy" panose="020B0A00000000000000" pitchFamily="34" charset="-122"/>
                <a:ea typeface="思源黑体 CN Heavy" panose="020B0A00000000000000" pitchFamily="34" charset="-122"/>
                <a:sym typeface="+mn-lt"/>
              </a:rPr>
              <a:t>---neo4j</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7" name="文本框 6">
            <a:extLst>
              <a:ext uri="{FF2B5EF4-FFF2-40B4-BE49-F238E27FC236}">
                <a16:creationId xmlns:a16="http://schemas.microsoft.com/office/drawing/2014/main" id="{4FF81F8E-90D3-AD4C-B9E7-28FAC0D289AB}"/>
              </a:ext>
            </a:extLst>
          </p:cNvPr>
          <p:cNvSpPr txBox="1"/>
          <p:nvPr/>
        </p:nvSpPr>
        <p:spPr>
          <a:xfrm>
            <a:off x="1579418" y="1786991"/>
            <a:ext cx="9310254"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imSun" panose="02010600030101010101" pitchFamily="2" charset="-122"/>
                <a:ea typeface="SimSun" panose="02010600030101010101" pitchFamily="2" charset="-122"/>
              </a:rPr>
              <a:t>Neo4j </a:t>
            </a:r>
            <a:r>
              <a:rPr lang="en-US" sz="2000" dirty="0" err="1">
                <a:latin typeface="SimSun" panose="02010600030101010101" pitchFamily="2" charset="-122"/>
                <a:ea typeface="SimSun" panose="02010600030101010101" pitchFamily="2" charset="-122"/>
              </a:rPr>
              <a:t>操作语言</a:t>
            </a:r>
            <a:r>
              <a:rPr lang="zh-CN" altLang="en-US" sz="2000" dirty="0">
                <a:latin typeface="SimSun" panose="02010600030101010101" pitchFamily="2" charset="-122"/>
                <a:ea typeface="SimSun" panose="02010600030101010101" pitchFamily="2" charset="-122"/>
              </a:rPr>
              <a:t> </a:t>
            </a:r>
            <a:r>
              <a:rPr lang="en-US" altLang="zh-CN" sz="2000" dirty="0">
                <a:latin typeface="SimSun" panose="02010600030101010101" pitchFamily="2" charset="-122"/>
                <a:ea typeface="SimSun" panose="02010600030101010101" pitchFamily="2" charset="-122"/>
              </a:rPr>
              <a:t>Cypher</a:t>
            </a:r>
          </a:p>
          <a:p>
            <a:pPr marL="342900" indent="-342900">
              <a:buFont typeface="Arial" panose="020B0604020202020204" pitchFamily="34" charset="0"/>
              <a:buChar char="•"/>
            </a:pPr>
            <a:r>
              <a:rPr lang="fr-FR" altLang="zh-CN" sz="2000" dirty="0">
                <a:latin typeface="SimSun" panose="02010600030101010101" pitchFamily="2" charset="-122"/>
                <a:ea typeface="SimSun" panose="02010600030101010101" pitchFamily="2" charset="-122"/>
              </a:rPr>
              <a:t>py2neo</a:t>
            </a:r>
            <a:r>
              <a:rPr lang="zh-CN" altLang="en-US" sz="2000" dirty="0">
                <a:latin typeface="SimSun" panose="02010600030101010101" pitchFamily="2" charset="-122"/>
                <a:ea typeface="SimSun" panose="02010600030101010101" pitchFamily="2" charset="-122"/>
              </a:rPr>
              <a:t>是一个使用</a:t>
            </a:r>
            <a:r>
              <a:rPr lang="fr-FR" altLang="zh-CN" sz="2000" dirty="0">
                <a:latin typeface="SimSun" panose="02010600030101010101" pitchFamily="2" charset="-122"/>
                <a:ea typeface="SimSun" panose="02010600030101010101" pitchFamily="2" charset="-122"/>
              </a:rPr>
              <a:t>Python</a:t>
            </a:r>
            <a:r>
              <a:rPr lang="zh-CN" altLang="en-US" sz="2000" dirty="0">
                <a:latin typeface="SimSun" panose="02010600030101010101" pitchFamily="2" charset="-122"/>
                <a:ea typeface="SimSun" panose="02010600030101010101" pitchFamily="2" charset="-122"/>
              </a:rPr>
              <a:t>语言进行</a:t>
            </a:r>
            <a:r>
              <a:rPr lang="fr-FR" altLang="zh-CN" sz="2000" dirty="0">
                <a:latin typeface="SimSun" panose="02010600030101010101" pitchFamily="2" charset="-122"/>
                <a:ea typeface="SimSun" panose="02010600030101010101" pitchFamily="2" charset="-122"/>
              </a:rPr>
              <a:t>Neo4j</a:t>
            </a:r>
            <a:r>
              <a:rPr lang="zh-CN" altLang="en-US" sz="2000" dirty="0">
                <a:latin typeface="SimSun" panose="02010600030101010101" pitchFamily="2" charset="-122"/>
                <a:ea typeface="SimSun" panose="02010600030101010101" pitchFamily="2" charset="-122"/>
              </a:rPr>
              <a:t>数据库操作的库。由于信息提取引擎和关联分析引擎都是由</a:t>
            </a:r>
            <a:r>
              <a:rPr lang="fr-FR" altLang="zh-CN" sz="2000" dirty="0">
                <a:latin typeface="SimSun" panose="02010600030101010101" pitchFamily="2" charset="-122"/>
                <a:ea typeface="SimSun" panose="02010600030101010101" pitchFamily="2" charset="-122"/>
              </a:rPr>
              <a:t>Python</a:t>
            </a:r>
            <a:r>
              <a:rPr lang="zh-CN" altLang="en-US" sz="2000" dirty="0">
                <a:latin typeface="SimSun" panose="02010600030101010101" pitchFamily="2" charset="-122"/>
                <a:ea typeface="SimSun" panose="02010600030101010101" pitchFamily="2" charset="-122"/>
              </a:rPr>
              <a:t>语言实现的，因此使用</a:t>
            </a:r>
            <a:r>
              <a:rPr lang="fr-FR" altLang="zh-CN" sz="2000" dirty="0">
                <a:latin typeface="SimSun" panose="02010600030101010101" pitchFamily="2" charset="-122"/>
                <a:ea typeface="SimSun" panose="02010600030101010101" pitchFamily="2" charset="-122"/>
              </a:rPr>
              <a:t>py2neo</a:t>
            </a:r>
            <a:r>
              <a:rPr lang="zh-CN" altLang="en-US" sz="2000" dirty="0">
                <a:latin typeface="SimSun" panose="02010600030101010101" pitchFamily="2" charset="-122"/>
                <a:ea typeface="SimSun" panose="02010600030101010101" pitchFamily="2" charset="-122"/>
              </a:rPr>
              <a:t>来实现存储具有连续性，而且便于在存储过程中实现数据的进一步处理。主要存储方法为：</a:t>
            </a:r>
          </a:p>
          <a:p>
            <a:r>
              <a:rPr lang="en-US" altLang="zh-CN" sz="2000" dirty="0">
                <a:latin typeface="SimSun" panose="02010600030101010101" pitchFamily="2" charset="-122"/>
                <a:ea typeface="SimSun" panose="02010600030101010101" pitchFamily="2" charset="-122"/>
              </a:rPr>
              <a:t>(1)</a:t>
            </a:r>
            <a:r>
              <a:rPr lang="zh-CN" altLang="en-US" sz="2000" dirty="0">
                <a:latin typeface="SimSun" panose="02010600030101010101" pitchFamily="2" charset="-122"/>
                <a:ea typeface="SimSun" panose="02010600030101010101" pitchFamily="2" charset="-122"/>
              </a:rPr>
              <a:t>创建一个</a:t>
            </a:r>
            <a:r>
              <a:rPr lang="fr-FR" altLang="zh-CN" sz="2000" dirty="0">
                <a:latin typeface="SimSun" panose="02010600030101010101" pitchFamily="2" charset="-122"/>
                <a:ea typeface="SimSun" panose="02010600030101010101" pitchFamily="2" charset="-122"/>
              </a:rPr>
              <a:t>Graph</a:t>
            </a:r>
            <a:r>
              <a:rPr lang="zh-CN" altLang="en-US" sz="2000" dirty="0">
                <a:latin typeface="SimSun" panose="02010600030101010101" pitchFamily="2" charset="-122"/>
                <a:ea typeface="SimSun" panose="02010600030101010101" pitchFamily="2" charset="-122"/>
              </a:rPr>
              <a:t>类的实例</a:t>
            </a:r>
            <a:r>
              <a:rPr lang="fr-FR" altLang="zh-CN" sz="2000" dirty="0">
                <a:latin typeface="SimSun" panose="02010600030101010101" pitchFamily="2" charset="-122"/>
                <a:ea typeface="SimSun" panose="02010600030101010101" pitchFamily="2" charset="-122"/>
              </a:rPr>
              <a:t>graph</a:t>
            </a:r>
            <a:r>
              <a:rPr lang="zh-CN" altLang="fr-FR" sz="2000" dirty="0">
                <a:latin typeface="SimSun" panose="02010600030101010101" pitchFamily="2" charset="-122"/>
                <a:ea typeface="SimSun" panose="02010600030101010101" pitchFamily="2" charset="-122"/>
              </a:rPr>
              <a:t>；</a:t>
            </a:r>
          </a:p>
          <a:p>
            <a:r>
              <a:rPr lang="fr-FR" altLang="zh-CN" sz="2000" dirty="0">
                <a:latin typeface="SimSun" panose="02010600030101010101" pitchFamily="2" charset="-122"/>
                <a:ea typeface="SimSun" panose="02010600030101010101" pitchFamily="2" charset="-122"/>
              </a:rPr>
              <a:t>(2)</a:t>
            </a:r>
            <a:r>
              <a:rPr lang="zh-CN" altLang="en-US" sz="2000" dirty="0">
                <a:latin typeface="SimSun" panose="02010600030101010101" pitchFamily="2" charset="-122"/>
                <a:ea typeface="SimSun" panose="02010600030101010101" pitchFamily="2" charset="-122"/>
              </a:rPr>
              <a:t>对于每一个节点，添加一个</a:t>
            </a:r>
            <a:r>
              <a:rPr lang="fr-FR" altLang="zh-CN" sz="2000" dirty="0" err="1">
                <a:latin typeface="SimSun" panose="02010600030101010101" pitchFamily="2" charset="-122"/>
                <a:ea typeface="SimSun" panose="02010600030101010101" pitchFamily="2" charset="-122"/>
              </a:rPr>
              <a:t>Node</a:t>
            </a:r>
            <a:r>
              <a:rPr lang="zh-CN" altLang="en-US" sz="2000" dirty="0">
                <a:latin typeface="SimSun" panose="02010600030101010101" pitchFamily="2" charset="-122"/>
                <a:ea typeface="SimSun" panose="02010600030101010101" pitchFamily="2" charset="-122"/>
              </a:rPr>
              <a:t>类的实例并添加相关属性，使用</a:t>
            </a:r>
            <a:r>
              <a:rPr lang="fr-FR" altLang="zh-CN" sz="2000" dirty="0" err="1">
                <a:latin typeface="SimSun" panose="02010600030101010101" pitchFamily="2" charset="-122"/>
                <a:ea typeface="SimSun" panose="02010600030101010101" pitchFamily="2" charset="-122"/>
              </a:rPr>
              <a:t>graph.create</a:t>
            </a:r>
            <a:r>
              <a:rPr lang="fr-FR"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方法在图中创建该节点；</a:t>
            </a:r>
          </a:p>
          <a:p>
            <a:r>
              <a:rPr lang="en-US" altLang="zh-CN" sz="2000" dirty="0">
                <a:latin typeface="SimSun" panose="02010600030101010101" pitchFamily="2" charset="-122"/>
                <a:ea typeface="SimSun" panose="02010600030101010101" pitchFamily="2" charset="-122"/>
              </a:rPr>
              <a:t>(3)</a:t>
            </a:r>
            <a:r>
              <a:rPr lang="zh-CN" altLang="en-US" sz="2000" dirty="0">
                <a:latin typeface="SimSun" panose="02010600030101010101" pitchFamily="2" charset="-122"/>
                <a:ea typeface="SimSun" panose="02010600030101010101" pitchFamily="2" charset="-122"/>
              </a:rPr>
              <a:t>对于每一个关系，添加一个</a:t>
            </a:r>
            <a:r>
              <a:rPr lang="fr-FR" altLang="zh-CN" sz="2000" dirty="0">
                <a:latin typeface="SimSun" panose="02010600030101010101" pitchFamily="2" charset="-122"/>
                <a:ea typeface="SimSun" panose="02010600030101010101" pitchFamily="2" charset="-122"/>
              </a:rPr>
              <a:t>Relationship</a:t>
            </a:r>
            <a:r>
              <a:rPr lang="zh-CN" altLang="en-US" sz="2000" dirty="0">
                <a:latin typeface="SimSun" panose="02010600030101010101" pitchFamily="2" charset="-122"/>
                <a:ea typeface="SimSun" panose="02010600030101010101" pitchFamily="2" charset="-122"/>
              </a:rPr>
              <a:t>类的实例并添加相关属性，使用</a:t>
            </a:r>
            <a:r>
              <a:rPr lang="fr-FR" altLang="zh-CN" sz="2000" dirty="0" err="1">
                <a:latin typeface="SimSun" panose="02010600030101010101" pitchFamily="2" charset="-122"/>
                <a:ea typeface="SimSun" panose="02010600030101010101" pitchFamily="2" charset="-122"/>
              </a:rPr>
              <a:t>graph.create</a:t>
            </a:r>
            <a:r>
              <a:rPr lang="fr-FR"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方法在图中创建该关系。</a:t>
            </a:r>
            <a:endParaRPr lang="fr-FR" altLang="zh-CN" sz="2000" dirty="0">
              <a:latin typeface="SimSun" panose="02010600030101010101" pitchFamily="2" charset="-122"/>
              <a:ea typeface="SimSun" panose="02010600030101010101" pitchFamily="2" charset="-122"/>
            </a:endParaRPr>
          </a:p>
          <a:p>
            <a:pPr marL="342900" indent="-342900">
              <a:buFont typeface="Arial" panose="020B0604020202020204" pitchFamily="34" charset="0"/>
              <a:buChar char="•"/>
            </a:pPr>
            <a:r>
              <a:rPr lang="zh-CN" altLang="en-US" sz="2000" dirty="0">
                <a:latin typeface="SimSun" panose="02010600030101010101" pitchFamily="2" charset="-122"/>
                <a:ea typeface="SimSun" panose="02010600030101010101" pitchFamily="2" charset="-122"/>
              </a:rPr>
              <a:t>构建后安全漏洞知识图谱存储在</a:t>
            </a:r>
            <a:r>
              <a:rPr lang="fr-FR" altLang="zh-CN" sz="2000" dirty="0">
                <a:latin typeface="SimSun" panose="02010600030101010101" pitchFamily="2" charset="-122"/>
                <a:ea typeface="SimSun" panose="02010600030101010101" pitchFamily="2" charset="-122"/>
              </a:rPr>
              <a:t>Neo4j</a:t>
            </a:r>
            <a:r>
              <a:rPr lang="zh-CN" altLang="en-US" sz="2000" dirty="0">
                <a:latin typeface="SimSun" panose="02010600030101010101" pitchFamily="2" charset="-122"/>
                <a:ea typeface="SimSun" panose="02010600030101010101" pitchFamily="2" charset="-122"/>
              </a:rPr>
              <a:t>图数据库中，通过</a:t>
            </a:r>
            <a:r>
              <a:rPr lang="fr-FR" altLang="zh-CN" sz="2000" dirty="0">
                <a:latin typeface="SimSun" panose="02010600030101010101" pitchFamily="2" charset="-122"/>
                <a:ea typeface="SimSun" panose="02010600030101010101" pitchFamily="2" charset="-122"/>
              </a:rPr>
              <a:t>Neo4j</a:t>
            </a:r>
            <a:r>
              <a:rPr lang="zh-CN" altLang="en-US" sz="2000" dirty="0">
                <a:latin typeface="SimSun" panose="02010600030101010101" pitchFamily="2" charset="-122"/>
                <a:ea typeface="SimSun" panose="02010600030101010101" pitchFamily="2" charset="-122"/>
              </a:rPr>
              <a:t>提供的</a:t>
            </a:r>
            <a:r>
              <a:rPr lang="fr-FR" altLang="zh-CN" sz="2000" dirty="0">
                <a:latin typeface="SimSun" panose="02010600030101010101" pitchFamily="2" charset="-122"/>
                <a:ea typeface="SimSun" panose="02010600030101010101" pitchFamily="2" charset="-122"/>
              </a:rPr>
              <a:t>Web</a:t>
            </a:r>
            <a:r>
              <a:rPr lang="zh-CN" altLang="en-US" sz="2000" dirty="0">
                <a:latin typeface="SimSun" panose="02010600030101010101" pitchFamily="2" charset="-122"/>
                <a:ea typeface="SimSun" panose="02010600030101010101" pitchFamily="2" charset="-122"/>
              </a:rPr>
              <a:t>管理页面，使用</a:t>
            </a:r>
            <a:r>
              <a:rPr lang="fr-FR" altLang="zh-CN" sz="2000" dirty="0" err="1">
                <a:latin typeface="SimSun" panose="02010600030101010101" pitchFamily="2" charset="-122"/>
                <a:ea typeface="SimSun" panose="02010600030101010101" pitchFamily="2" charset="-122"/>
              </a:rPr>
              <a:t>Cypher</a:t>
            </a:r>
            <a:r>
              <a:rPr lang="zh-CN" altLang="en-US" sz="2000" dirty="0">
                <a:latin typeface="SimSun" panose="02010600030101010101" pitchFamily="2" charset="-122"/>
                <a:ea typeface="SimSun" panose="02010600030101010101" pitchFamily="2" charset="-122"/>
              </a:rPr>
              <a:t>语言实现增、删、改、查等操作。本节从漏洞自身属性、关联关系角度来分析工业互联网安全漏洞知识图谱，将漏洞的深层次价值信息进行可视化的展示。</a:t>
            </a:r>
            <a:endParaRPr lang="zh-CN" altLang="en-US" sz="2400" dirty="0">
              <a:latin typeface="SimSun" panose="02010600030101010101" pitchFamily="2" charset="-122"/>
              <a:ea typeface="SimSun" panose="02010600030101010101" pitchFamily="2" charset="-122"/>
            </a:endParaRPr>
          </a:p>
          <a:p>
            <a:br>
              <a:rPr lang="zh-CN" altLang="en-US" sz="2000" dirty="0"/>
            </a:br>
            <a:endParaRPr lang="en-US" sz="2000" dirty="0"/>
          </a:p>
        </p:txBody>
      </p:sp>
    </p:spTree>
    <p:extLst>
      <p:ext uri="{BB962C8B-B14F-4D97-AF65-F5344CB8AC3E}">
        <p14:creationId xmlns:p14="http://schemas.microsoft.com/office/powerpoint/2010/main" val="192135658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11430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图谱系统的应用</a:t>
            </a:r>
          </a:p>
        </p:txBody>
      </p:sp>
      <p:sp>
        <p:nvSpPr>
          <p:cNvPr id="7" name="文本框 6">
            <a:extLst>
              <a:ext uri="{FF2B5EF4-FFF2-40B4-BE49-F238E27FC236}">
                <a16:creationId xmlns:a16="http://schemas.microsoft.com/office/drawing/2014/main" id="{4FF81F8E-90D3-AD4C-B9E7-28FAC0D289AB}"/>
              </a:ext>
            </a:extLst>
          </p:cNvPr>
          <p:cNvSpPr txBox="1"/>
          <p:nvPr/>
        </p:nvSpPr>
        <p:spPr>
          <a:xfrm>
            <a:off x="1579418" y="1786991"/>
            <a:ext cx="9310254"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latin typeface="SimSun" panose="02010600030101010101" pitchFamily="2" charset="-122"/>
                <a:ea typeface="SimSun" panose="02010600030101010101" pitchFamily="2" charset="-122"/>
              </a:rPr>
              <a:t>Web页面使用Django框架，实现实体查询，关系查询，知识问答等功能</a:t>
            </a:r>
            <a:endParaRPr lang="en-US" sz="2000" dirty="0">
              <a:latin typeface="SimSun" panose="02010600030101010101" pitchFamily="2" charset="-122"/>
              <a:ea typeface="SimSun" panose="02010600030101010101" pitchFamily="2" charset="-122"/>
            </a:endParaRPr>
          </a:p>
          <a:p>
            <a:r>
              <a:rPr lang="en-US" sz="2000" dirty="0">
                <a:latin typeface="SimSun" panose="02010600030101010101" pitchFamily="2" charset="-122"/>
                <a:ea typeface="SimSun" panose="02010600030101010101" pitchFamily="2" charset="-122"/>
              </a:rPr>
              <a:t>	</a:t>
            </a:r>
            <a:r>
              <a:rPr lang="en-US" sz="2000" dirty="0" err="1">
                <a:latin typeface="SimSun" panose="02010600030101010101" pitchFamily="2" charset="-122"/>
                <a:ea typeface="SimSun" panose="02010600030101010101" pitchFamily="2" charset="-122"/>
              </a:rPr>
              <a:t>如下图为农业知识图谱web页面</a:t>
            </a:r>
            <a:endParaRPr lang="en-US" sz="2000" dirty="0">
              <a:latin typeface="SimSun" panose="02010600030101010101" pitchFamily="2" charset="-122"/>
              <a:ea typeface="SimSun" panose="02010600030101010101" pitchFamily="2" charset="-122"/>
            </a:endParaRPr>
          </a:p>
        </p:txBody>
      </p:sp>
      <p:pic>
        <p:nvPicPr>
          <p:cNvPr id="2" name="图片 1">
            <a:extLst>
              <a:ext uri="{FF2B5EF4-FFF2-40B4-BE49-F238E27FC236}">
                <a16:creationId xmlns:a16="http://schemas.microsoft.com/office/drawing/2014/main" id="{48B1D9A2-6BFA-6645-BBD6-64759FBCDE1D}"/>
              </a:ext>
            </a:extLst>
          </p:cNvPr>
          <p:cNvPicPr>
            <a:picLocks noChangeAspect="1"/>
          </p:cNvPicPr>
          <p:nvPr/>
        </p:nvPicPr>
        <p:blipFill>
          <a:blip r:embed="rId4"/>
          <a:stretch>
            <a:fillRect/>
          </a:stretch>
        </p:blipFill>
        <p:spPr>
          <a:xfrm>
            <a:off x="2466521" y="2754324"/>
            <a:ext cx="6968835" cy="3503776"/>
          </a:xfrm>
          <a:prstGeom prst="rect">
            <a:avLst/>
          </a:prstGeom>
        </p:spPr>
      </p:pic>
    </p:spTree>
    <p:extLst>
      <p:ext uri="{BB962C8B-B14F-4D97-AF65-F5344CB8AC3E}">
        <p14:creationId xmlns:p14="http://schemas.microsoft.com/office/powerpoint/2010/main" val="309717240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id="{5D400868-A262-4CDE-BB2B-C4410E519E47}"/>
              </a:ext>
            </a:extLst>
          </p:cNvPr>
          <p:cNvSpPr/>
          <p:nvPr/>
        </p:nvSpPr>
        <p:spPr>
          <a:xfrm>
            <a:off x="7739069" y="2681846"/>
            <a:ext cx="1731957" cy="1731957"/>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圆角 10">
            <a:extLst>
              <a:ext uri="{FF2B5EF4-FFF2-40B4-BE49-F238E27FC236}">
                <a16:creationId xmlns:a16="http://schemas.microsoft.com/office/drawing/2014/main" id="{4A178421-9DFD-41FF-9188-F156A64A9633}"/>
              </a:ext>
            </a:extLst>
          </p:cNvPr>
          <p:cNvSpPr/>
          <p:nvPr/>
        </p:nvSpPr>
        <p:spPr>
          <a:xfrm rot="18669185">
            <a:off x="5960659" y="5937661"/>
            <a:ext cx="3005540" cy="114711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Rectangle 3">
            <a:extLst>
              <a:ext uri="{FF2B5EF4-FFF2-40B4-BE49-F238E27FC236}">
                <a16:creationId xmlns:a16="http://schemas.microsoft.com/office/drawing/2014/main" id="{C7770FEE-E599-48EC-80A0-82437D8D2221}"/>
              </a:ext>
            </a:extLst>
          </p:cNvPr>
          <p:cNvSpPr/>
          <p:nvPr/>
        </p:nvSpPr>
        <p:spPr>
          <a:xfrm>
            <a:off x="1028063" y="374406"/>
            <a:ext cx="2635804" cy="707886"/>
          </a:xfrm>
          <a:prstGeom prst="rect">
            <a:avLst/>
          </a:prstGeom>
        </p:spPr>
        <p:txBody>
          <a:bodyPr wrap="square">
            <a:spAutoFit/>
          </a:bodyPr>
          <a:lstStyle/>
          <a:p>
            <a:pPr algn="r"/>
            <a:r>
              <a:rPr lang="zh-CN" altLang="en-US" sz="4000" spc="6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rPr>
              <a:t>参考文献</a:t>
            </a:r>
            <a:endParaRPr lang="id-ID" sz="4000" spc="6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endParaRPr>
          </a:p>
        </p:txBody>
      </p:sp>
      <p:sp>
        <p:nvSpPr>
          <p:cNvPr id="12" name="矩形: 圆角 11">
            <a:extLst>
              <a:ext uri="{FF2B5EF4-FFF2-40B4-BE49-F238E27FC236}">
                <a16:creationId xmlns:a16="http://schemas.microsoft.com/office/drawing/2014/main" id="{2D1876CC-B78B-4E6F-98D1-0FB6E1C9B9B2}"/>
              </a:ext>
            </a:extLst>
          </p:cNvPr>
          <p:cNvSpPr/>
          <p:nvPr/>
        </p:nvSpPr>
        <p:spPr>
          <a:xfrm rot="18669185">
            <a:off x="6838248" y="-375165"/>
            <a:ext cx="3005540" cy="114711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963699E1-CB94-4CC5-A96C-EFE454F2C753}"/>
              </a:ext>
            </a:extLst>
          </p:cNvPr>
          <p:cNvSpPr/>
          <p:nvPr/>
        </p:nvSpPr>
        <p:spPr>
          <a:xfrm rot="18669185">
            <a:off x="6584899" y="6957239"/>
            <a:ext cx="5233644" cy="50938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圆角 13">
            <a:extLst>
              <a:ext uri="{FF2B5EF4-FFF2-40B4-BE49-F238E27FC236}">
                <a16:creationId xmlns:a16="http://schemas.microsoft.com/office/drawing/2014/main" id="{258AEEFB-CC39-4C1D-A287-9F2F06C056D3}"/>
              </a:ext>
            </a:extLst>
          </p:cNvPr>
          <p:cNvSpPr/>
          <p:nvPr/>
        </p:nvSpPr>
        <p:spPr>
          <a:xfrm rot="18669185">
            <a:off x="-1150213" y="1899326"/>
            <a:ext cx="2113903" cy="50938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AA73C870-5C48-444E-8030-20C2D321B30F}"/>
              </a:ext>
            </a:extLst>
          </p:cNvPr>
          <p:cNvSpPr/>
          <p:nvPr/>
        </p:nvSpPr>
        <p:spPr>
          <a:xfrm rot="18669185">
            <a:off x="-1608952" y="6091831"/>
            <a:ext cx="3217904" cy="153233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框 1">
            <a:extLst>
              <a:ext uri="{FF2B5EF4-FFF2-40B4-BE49-F238E27FC236}">
                <a16:creationId xmlns:a16="http://schemas.microsoft.com/office/drawing/2014/main" id="{3B1FB0F3-8C7A-094D-B23F-629D42515FDD}"/>
              </a:ext>
            </a:extLst>
          </p:cNvPr>
          <p:cNvSpPr txBox="1"/>
          <p:nvPr/>
        </p:nvSpPr>
        <p:spPr>
          <a:xfrm>
            <a:off x="1028063" y="1082292"/>
            <a:ext cx="10413968" cy="7017306"/>
          </a:xfrm>
          <a:prstGeom prst="rect">
            <a:avLst/>
          </a:prstGeom>
          <a:noFill/>
        </p:spPr>
        <p:txBody>
          <a:bodyPr wrap="square" rtlCol="0">
            <a:spAutoFit/>
          </a:bodyPr>
          <a:lstStyle/>
          <a:p>
            <a:pPr marL="342900" indent="-342900">
              <a:buAutoNum type="arabicPeriod"/>
            </a:pPr>
            <a:r>
              <a:rPr lang="en-US" altLang="zh-CN" dirty="0"/>
              <a:t>https://</a:t>
            </a:r>
            <a:r>
              <a:rPr lang="en-US" altLang="zh-CN" dirty="0" err="1"/>
              <a:t>baike.baidu.com</a:t>
            </a:r>
            <a:r>
              <a:rPr lang="en-US" altLang="zh-CN" dirty="0"/>
              <a:t>/item/</a:t>
            </a:r>
            <a:r>
              <a:rPr lang="zh-CN" altLang="en-US" dirty="0"/>
              <a:t>漏洞扫描</a:t>
            </a:r>
            <a:endParaRPr lang="en-US" altLang="zh-CN" dirty="0"/>
          </a:p>
          <a:p>
            <a:pPr marL="342900" indent="-342900">
              <a:buFontTx/>
              <a:buAutoNum type="arabicPeriod"/>
            </a:pPr>
            <a:r>
              <a:rPr lang="zh-CN" altLang="en-US" dirty="0"/>
              <a:t>一种基于知识图谱的工业互联网安全漏洞研究方法， </a:t>
            </a:r>
            <a:r>
              <a:rPr lang="fr-FR" altLang="zh-CN" dirty="0">
                <a:hlinkClick r:id="rId2"/>
              </a:rPr>
              <a:t>https://www.secrss.com/articles/16641</a:t>
            </a:r>
            <a:endParaRPr lang="fr-FR" altLang="zh-CN" dirty="0"/>
          </a:p>
          <a:p>
            <a:pPr marL="342900" indent="-342900">
              <a:buFontTx/>
              <a:buAutoNum type="arabicPeriod"/>
            </a:pPr>
            <a:r>
              <a:rPr lang="en-US" dirty="0">
                <a:hlinkClick r:id="rId3"/>
              </a:rPr>
              <a:t>https://www.jiqizhixin.com/graph/technologies/6e896233-3f15-47a4-9b2e-479d7cc5478b</a:t>
            </a:r>
            <a:endParaRPr lang="en-US" dirty="0"/>
          </a:p>
          <a:p>
            <a:pPr marL="342900" indent="-342900">
              <a:buFontTx/>
              <a:buAutoNum type="arabicPeriod"/>
            </a:pPr>
            <a:r>
              <a:rPr lang="zh-CN" altLang="en-US" dirty="0"/>
              <a:t>自底向上</a:t>
            </a:r>
            <a:r>
              <a:rPr lang="en-US" altLang="zh-CN" dirty="0"/>
              <a:t>——</a:t>
            </a:r>
            <a:r>
              <a:rPr lang="zh-CN" altLang="en-US" dirty="0"/>
              <a:t>知识图谱构建技术初探， </a:t>
            </a:r>
            <a:r>
              <a:rPr lang="en-US" dirty="0">
                <a:hlinkClick r:id="rId4"/>
              </a:rPr>
              <a:t>https://www.anquanke.com/post/id/149122</a:t>
            </a:r>
            <a:endParaRPr lang="en-US" dirty="0"/>
          </a:p>
          <a:p>
            <a:pPr marL="342900" indent="-342900">
              <a:buFontTx/>
              <a:buAutoNum type="arabicPeriod"/>
            </a:pPr>
            <a:r>
              <a:rPr lang="zh-CN" altLang="en-US" dirty="0"/>
              <a:t>叶子维</a:t>
            </a:r>
            <a:r>
              <a:rPr lang="en-US" altLang="zh-CN" dirty="0"/>
              <a:t>, </a:t>
            </a:r>
            <a:r>
              <a:rPr lang="zh-CN" altLang="en-US" dirty="0"/>
              <a:t>郭渊博</a:t>
            </a:r>
            <a:r>
              <a:rPr lang="en-US" altLang="zh-CN" dirty="0"/>
              <a:t>, </a:t>
            </a:r>
            <a:r>
              <a:rPr lang="zh-CN" altLang="en-US" dirty="0"/>
              <a:t>李涛</a:t>
            </a:r>
            <a:r>
              <a:rPr lang="en-US" altLang="zh-CN" dirty="0"/>
              <a:t>, </a:t>
            </a:r>
            <a:r>
              <a:rPr lang="zh-CN" altLang="en-US" dirty="0"/>
              <a:t>琚安康</a:t>
            </a:r>
            <a:r>
              <a:rPr lang="en-US" altLang="zh-CN" dirty="0"/>
              <a:t>. </a:t>
            </a:r>
            <a:r>
              <a:rPr lang="zh-CN" altLang="en-US" dirty="0"/>
              <a:t>一种基于知识图谱的扩展攻击图生成方法</a:t>
            </a:r>
            <a:r>
              <a:rPr lang="en-US" altLang="zh-CN" dirty="0"/>
              <a:t>[</a:t>
            </a:r>
            <a:r>
              <a:rPr lang="fr-FR" altLang="zh-CN" dirty="0"/>
              <a:t>J]. </a:t>
            </a:r>
            <a:r>
              <a:rPr lang="zh-CN" altLang="en-US" dirty="0"/>
              <a:t>计算机科学</a:t>
            </a:r>
            <a:r>
              <a:rPr lang="en-US" altLang="zh-CN" dirty="0"/>
              <a:t>, 2019, 46(12): 165-173.</a:t>
            </a:r>
          </a:p>
          <a:p>
            <a:pPr marL="342900" indent="-342900">
              <a:buFontTx/>
              <a:buAutoNum type="arabicPeriod"/>
            </a:pPr>
            <a:r>
              <a:rPr lang="en-US" altLang="zh-CN" dirty="0">
                <a:hlinkClick r:id="rId5"/>
              </a:rPr>
              <a:t>https://www.jiqizhixin.com/articles/2018-08-31-2</a:t>
            </a:r>
            <a:endParaRPr lang="en-US" altLang="zh-CN" dirty="0"/>
          </a:p>
          <a:p>
            <a:pPr marL="342900" indent="-342900">
              <a:buFontTx/>
              <a:buAutoNum type="arabicPeriod"/>
            </a:pPr>
            <a:r>
              <a:rPr lang="en-US" altLang="zh-CN" dirty="0"/>
              <a:t>https://</a:t>
            </a:r>
            <a:r>
              <a:rPr lang="en-US" altLang="zh-CN" dirty="0" err="1"/>
              <a:t>easyai.tech</a:t>
            </a:r>
            <a:r>
              <a:rPr lang="en-US" altLang="zh-CN" dirty="0"/>
              <a:t>/ai-definition/</a:t>
            </a:r>
            <a:r>
              <a:rPr lang="en-US" altLang="zh-CN" dirty="0" err="1"/>
              <a:t>ner</a:t>
            </a:r>
            <a:r>
              <a:rPr lang="en-US" altLang="zh-CN" dirty="0"/>
              <a:t>/</a:t>
            </a:r>
          </a:p>
          <a:p>
            <a:pPr marL="342900" indent="-342900">
              <a:buFontTx/>
              <a:buAutoNum type="arabicPeriod"/>
            </a:pPr>
            <a:r>
              <a:rPr lang="en-US" dirty="0">
                <a:hlinkClick r:id="rId6"/>
              </a:rPr>
              <a:t>https://</a:t>
            </a:r>
            <a:r>
              <a:rPr lang="en-US" dirty="0" err="1">
                <a:hlinkClick r:id="rId6"/>
              </a:rPr>
              <a:t>rilzob.com</a:t>
            </a:r>
            <a:r>
              <a:rPr lang="en-US" dirty="0">
                <a:hlinkClick r:id="rId6"/>
              </a:rPr>
              <a:t>/2019/04/01/</a:t>
            </a:r>
            <a:r>
              <a:rPr lang="zh-CN" altLang="en-US" dirty="0">
                <a:hlinkClick r:id="rId6"/>
              </a:rPr>
              <a:t>关系抽取综述</a:t>
            </a:r>
            <a:r>
              <a:rPr lang="en-US" altLang="zh-CN" dirty="0">
                <a:hlinkClick r:id="rId6"/>
              </a:rPr>
              <a:t>/</a:t>
            </a:r>
            <a:endParaRPr lang="en-US" altLang="zh-CN" dirty="0"/>
          </a:p>
          <a:p>
            <a:pPr marL="342900" indent="-342900">
              <a:buFontTx/>
              <a:buAutoNum type="arabicPeriod"/>
            </a:pPr>
            <a:r>
              <a:rPr lang="fr-FR" altLang="zh-CN" dirty="0"/>
              <a:t>Yan Jia, </a:t>
            </a:r>
            <a:r>
              <a:rPr lang="fr-FR" altLang="zh-CN" dirty="0" err="1"/>
              <a:t>Yulu</a:t>
            </a:r>
            <a:r>
              <a:rPr lang="fr-FR" altLang="zh-CN" dirty="0"/>
              <a:t> Qi, </a:t>
            </a:r>
            <a:r>
              <a:rPr lang="fr-FR" altLang="zh-CN" dirty="0" err="1"/>
              <a:t>Huaijun</a:t>
            </a:r>
            <a:r>
              <a:rPr lang="fr-FR" altLang="zh-CN" dirty="0"/>
              <a:t> Shang, </a:t>
            </a:r>
            <a:r>
              <a:rPr lang="fr-FR" altLang="zh-CN" dirty="0" err="1"/>
              <a:t>Rong</a:t>
            </a:r>
            <a:r>
              <a:rPr lang="fr-FR" altLang="zh-CN" dirty="0"/>
              <a:t> Jiang, </a:t>
            </a:r>
            <a:r>
              <a:rPr lang="fr-FR" altLang="zh-CN" dirty="0" err="1"/>
              <a:t>Aiping</a:t>
            </a:r>
            <a:r>
              <a:rPr lang="fr-FR" altLang="zh-CN" dirty="0"/>
              <a:t> </a:t>
            </a:r>
            <a:r>
              <a:rPr lang="fr-FR" altLang="zh-CN" dirty="0" err="1"/>
              <a:t>Li.A</a:t>
            </a:r>
            <a:r>
              <a:rPr lang="fr-FR" altLang="zh-CN" dirty="0"/>
              <a:t> </a:t>
            </a:r>
            <a:r>
              <a:rPr lang="fr-FR" altLang="zh-CN" dirty="0" err="1"/>
              <a:t>Practical</a:t>
            </a:r>
            <a:r>
              <a:rPr lang="fr-FR" altLang="zh-CN" dirty="0"/>
              <a:t> </a:t>
            </a:r>
            <a:r>
              <a:rPr lang="fr-FR" altLang="zh-CN" dirty="0" err="1"/>
              <a:t>Approach</a:t>
            </a:r>
            <a:r>
              <a:rPr lang="fr-FR" altLang="zh-CN" dirty="0"/>
              <a:t> to </a:t>
            </a:r>
            <a:r>
              <a:rPr lang="fr-FR" altLang="zh-CN" dirty="0" err="1"/>
              <a:t>Constructing</a:t>
            </a:r>
            <a:r>
              <a:rPr lang="fr-FR" altLang="zh-CN" dirty="0"/>
              <a:t> a </a:t>
            </a:r>
            <a:r>
              <a:rPr lang="fr-FR" altLang="zh-CN" dirty="0" err="1"/>
              <a:t>Knowledge</a:t>
            </a:r>
            <a:r>
              <a:rPr lang="fr-FR" altLang="zh-CN" dirty="0"/>
              <a:t> Graph for </a:t>
            </a:r>
            <a:r>
              <a:rPr lang="fr-FR" altLang="zh-CN" dirty="0" err="1"/>
              <a:t>Cybersecurity</a:t>
            </a:r>
            <a:r>
              <a:rPr lang="fr-FR" altLang="zh-CN" dirty="0"/>
              <a:t>[J].Engineering,2018,4(1):53-60.</a:t>
            </a:r>
          </a:p>
          <a:p>
            <a:pPr marL="342900" indent="-342900">
              <a:buFontTx/>
              <a:buAutoNum type="arabicPeriod"/>
            </a:pPr>
            <a:r>
              <a:rPr lang="en-US" altLang="zh-CN" dirty="0">
                <a:hlinkClick r:id="rId7"/>
              </a:rPr>
              <a:t>https://neo4j.com</a:t>
            </a:r>
            <a:endParaRPr lang="en-US" altLang="zh-CN" dirty="0"/>
          </a:p>
          <a:p>
            <a:pPr marL="342900" indent="-342900">
              <a:buFontTx/>
              <a:buAutoNum type="arabicPeriod"/>
            </a:pPr>
            <a:r>
              <a:rPr lang="en-US" altLang="zh-CN" dirty="0">
                <a:hlinkClick r:id="rId8"/>
              </a:rPr>
              <a:t>https://www.w3cschool.cn/neo4j/neo4j_data_model.html</a:t>
            </a:r>
            <a:endParaRPr lang="en-US" altLang="zh-CN" dirty="0"/>
          </a:p>
          <a:p>
            <a:pPr marL="342900" indent="-342900">
              <a:buFontTx/>
              <a:buAutoNum type="arabicPeriod"/>
            </a:pPr>
            <a:r>
              <a:rPr lang="en-US" altLang="zh-CN" dirty="0">
                <a:hlinkClick r:id="rId9"/>
              </a:rPr>
              <a:t>https://github.com/qq547276542/Agriculture_KnowledgeGraph</a:t>
            </a:r>
            <a:endParaRPr lang="en-US" altLang="zh-CN" dirty="0"/>
          </a:p>
          <a:p>
            <a:pPr marL="342900" indent="-342900">
              <a:buFontTx/>
              <a:buAutoNum type="arabicPeriod"/>
            </a:pPr>
            <a:r>
              <a:rPr lang="en-US" altLang="zh-CN" spc="-1" dirty="0">
                <a:uFill>
                  <a:solidFill>
                    <a:srgbClr val="FFFFFF"/>
                  </a:solidFill>
                </a:uFill>
                <a:latin typeface="AR PL UKai CN" panose="02000503000000000000" charset="-122"/>
                <a:ea typeface="AR PL UKai CN" panose="02000503000000000000" charset="-122"/>
                <a:sym typeface="+mn-ea"/>
              </a:rPr>
              <a:t>Distant supervision for relation extraction without labeled data [Stanford </a:t>
            </a:r>
            <a:r>
              <a:rPr lang="en-US" altLang="zh-CN" spc="-1" dirty="0" err="1">
                <a:uFill>
                  <a:solidFill>
                    <a:srgbClr val="FFFFFF"/>
                  </a:solidFill>
                </a:uFill>
                <a:latin typeface="AR PL UKai CN" panose="02000503000000000000" charset="-122"/>
                <a:ea typeface="AR PL UKai CN" panose="02000503000000000000" charset="-122"/>
                <a:sym typeface="+mn-ea"/>
              </a:rPr>
              <a:t>University,Mike</a:t>
            </a:r>
            <a:r>
              <a:rPr lang="en-US" altLang="zh-CN" spc="-1" dirty="0">
                <a:uFill>
                  <a:solidFill>
                    <a:srgbClr val="FFFFFF"/>
                  </a:solidFill>
                </a:uFill>
                <a:latin typeface="AR PL UKai CN" panose="02000503000000000000" charset="-122"/>
                <a:ea typeface="AR PL UKai CN" panose="02000503000000000000" charset="-122"/>
                <a:sym typeface="+mn-ea"/>
              </a:rPr>
              <a:t> </a:t>
            </a:r>
            <a:r>
              <a:rPr lang="en-US" altLang="zh-CN" spc="-1" dirty="0" err="1">
                <a:uFill>
                  <a:solidFill>
                    <a:srgbClr val="FFFFFF"/>
                  </a:solidFill>
                </a:uFill>
                <a:latin typeface="AR PL UKai CN" panose="02000503000000000000" charset="-122"/>
                <a:ea typeface="AR PL UKai CN" panose="02000503000000000000" charset="-122"/>
                <a:sym typeface="+mn-ea"/>
              </a:rPr>
              <a:t>Mintz</a:t>
            </a:r>
            <a:r>
              <a:rPr lang="en-US" altLang="zh-CN" spc="-1" dirty="0">
                <a:uFill>
                  <a:solidFill>
                    <a:srgbClr val="FFFFFF"/>
                  </a:solidFill>
                </a:uFill>
                <a:latin typeface="AR PL UKai CN" panose="02000503000000000000" charset="-122"/>
                <a:ea typeface="AR PL UKai CN" panose="02000503000000000000" charset="-122"/>
                <a:sym typeface="+mn-ea"/>
              </a:rPr>
              <a:t> etc,2009]</a:t>
            </a:r>
          </a:p>
          <a:p>
            <a:pPr marL="342900" indent="-342900">
              <a:buFontTx/>
              <a:buAutoNum type="arabicPeriod"/>
            </a:pPr>
            <a:r>
              <a:rPr lang="en-US" altLang="zh-CN" spc="-1" dirty="0">
                <a:solidFill>
                  <a:srgbClr val="000000"/>
                </a:solidFill>
                <a:uFill>
                  <a:solidFill>
                    <a:srgbClr val="FFFFFF"/>
                  </a:solidFill>
                </a:uFill>
                <a:latin typeface="AR PL UKai CN" panose="02000503000000000000" charset="-122"/>
                <a:ea typeface="AR PL UKai CN" panose="02000503000000000000" charset="-122"/>
                <a:sym typeface="+mn-ea"/>
              </a:rPr>
              <a:t>Multi-instance Multi-label Learning for Relation Extraction [Stanford </a:t>
            </a:r>
            <a:r>
              <a:rPr lang="en-US" altLang="zh-CN" spc="-1" dirty="0" err="1">
                <a:solidFill>
                  <a:srgbClr val="000000"/>
                </a:solidFill>
                <a:uFill>
                  <a:solidFill>
                    <a:srgbClr val="FFFFFF"/>
                  </a:solidFill>
                </a:uFill>
                <a:latin typeface="AR PL UKai CN" panose="02000503000000000000" charset="-122"/>
                <a:ea typeface="AR PL UKai CN" panose="02000503000000000000" charset="-122"/>
                <a:sym typeface="+mn-ea"/>
              </a:rPr>
              <a:t>University,Mihai</a:t>
            </a:r>
            <a:r>
              <a:rPr lang="en-US" altLang="zh-CN"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en-US" altLang="zh-CN" spc="-1" dirty="0" err="1">
                <a:solidFill>
                  <a:srgbClr val="000000"/>
                </a:solidFill>
                <a:uFill>
                  <a:solidFill>
                    <a:srgbClr val="FFFFFF"/>
                  </a:solidFill>
                </a:uFill>
                <a:latin typeface="AR PL UKai CN" panose="02000503000000000000" charset="-122"/>
                <a:ea typeface="AR PL UKai CN" panose="02000503000000000000" charset="-122"/>
                <a:sym typeface="+mn-ea"/>
              </a:rPr>
              <a:t>Surdeanu</a:t>
            </a:r>
            <a:r>
              <a:rPr lang="en-US" altLang="zh-CN"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en-US" altLang="zh-CN" spc="-1" dirty="0" err="1">
                <a:solidFill>
                  <a:srgbClr val="000000"/>
                </a:solidFill>
                <a:uFill>
                  <a:solidFill>
                    <a:srgbClr val="FFFFFF"/>
                  </a:solidFill>
                </a:uFill>
                <a:latin typeface="AR PL UKai CN" panose="02000503000000000000" charset="-122"/>
                <a:ea typeface="AR PL UKai CN" panose="02000503000000000000" charset="-122"/>
                <a:sym typeface="+mn-ea"/>
              </a:rPr>
              <a:t>etc</a:t>
            </a:r>
            <a:r>
              <a:rPr lang="en-US" altLang="zh-CN" spc="-1" dirty="0">
                <a:solidFill>
                  <a:srgbClr val="000000"/>
                </a:solidFill>
                <a:uFill>
                  <a:solidFill>
                    <a:srgbClr val="FFFFFF"/>
                  </a:solidFill>
                </a:uFill>
                <a:latin typeface="AR PL UKai CN" panose="02000503000000000000" charset="-122"/>
                <a:ea typeface="AR PL UKai CN" panose="02000503000000000000" charset="-122"/>
                <a:sym typeface="+mn-ea"/>
              </a:rPr>
              <a:t>, 2012]</a:t>
            </a:r>
          </a:p>
          <a:p>
            <a:pPr marL="342900" indent="-342900">
              <a:buFontTx/>
              <a:buAutoNum type="arabicPeriod"/>
            </a:pPr>
            <a:r>
              <a:rPr lang="en-US" altLang="zh-CN" spc="-1" dirty="0">
                <a:uFill>
                  <a:solidFill>
                    <a:srgbClr val="FFFFFF"/>
                  </a:solidFill>
                </a:uFill>
                <a:latin typeface="Arial" panose="020B0604020202020204"/>
                <a:ea typeface="DejaVu Sans" panose="020B0603030804020204"/>
                <a:sym typeface="+mn-ea"/>
              </a:rPr>
              <a:t>Distant Supervision for Relation Extraction via Piecewise Convolutional Neural Networks </a:t>
            </a:r>
            <a:r>
              <a:rPr lang="en-US" altLang="zh-CN" spc="-1" dirty="0">
                <a:uFill>
                  <a:solidFill>
                    <a:srgbClr val="FFFFFF"/>
                  </a:solidFill>
                </a:uFill>
                <a:latin typeface="AR PL UKai CN" panose="02000503000000000000" charset="-122"/>
                <a:ea typeface="AR PL UKai CN" panose="02000503000000000000" charset="-122"/>
                <a:sym typeface="+mn-ea"/>
              </a:rPr>
              <a:t>[PCNN, Zeng et al. 2015 EMNLP]</a:t>
            </a:r>
            <a:endParaRPr lang="en-US" altLang="zh-CN" spc="-1" dirty="0">
              <a:uFill>
                <a:solidFill>
                  <a:srgbClr val="FFFFFF"/>
                </a:solidFill>
              </a:uFill>
              <a:latin typeface="Arial" panose="020B0604020202020204"/>
            </a:endParaRPr>
          </a:p>
          <a:p>
            <a:pPr marL="342900" indent="-342900">
              <a:buFontTx/>
              <a:buAutoNum type="arabicPeriod"/>
            </a:pPr>
            <a:endParaRPr lang="en-US" altLang="zh-CN" spc="-1" dirty="0">
              <a:solidFill>
                <a:srgbClr val="000000"/>
              </a:solidFill>
              <a:uFill>
                <a:solidFill>
                  <a:srgbClr val="FFFFFF"/>
                </a:solidFill>
              </a:uFill>
              <a:latin typeface="Arial" panose="020B0604020202020204"/>
            </a:endParaRPr>
          </a:p>
          <a:p>
            <a:pPr marL="342900" indent="-342900">
              <a:buFontTx/>
              <a:buAutoNum type="arabicPeriod"/>
            </a:pPr>
            <a:endParaRPr lang="en-US" altLang="zh-CN" spc="-1" dirty="0">
              <a:uFill>
                <a:solidFill>
                  <a:srgbClr val="FFFFFF"/>
                </a:solidFill>
              </a:uFill>
              <a:latin typeface="Arial" panose="020B0604020202020204"/>
            </a:endParaRPr>
          </a:p>
          <a:p>
            <a:pPr marL="342900" indent="-342900">
              <a:buFontTx/>
              <a:buAutoNum type="arabicPeriod"/>
            </a:pPr>
            <a:endParaRPr lang="en-US" altLang="zh-CN" dirty="0"/>
          </a:p>
          <a:p>
            <a:pPr marL="342900" indent="-342900">
              <a:buFontTx/>
              <a:buAutoNum type="arabicPeriod"/>
            </a:pPr>
            <a:endParaRPr lang="en-US" dirty="0"/>
          </a:p>
          <a:p>
            <a:pPr marL="342900" indent="-342900">
              <a:buFontTx/>
              <a:buAutoNum type="arabicPeriod"/>
            </a:pPr>
            <a:endParaRPr lang="en-US" dirty="0"/>
          </a:p>
        </p:txBody>
      </p:sp>
    </p:spTree>
    <p:extLst>
      <p:ext uri="{BB962C8B-B14F-4D97-AF65-F5344CB8AC3E}">
        <p14:creationId xmlns:p14="http://schemas.microsoft.com/office/powerpoint/2010/main" val="47566314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id="{5D400868-A262-4CDE-BB2B-C4410E519E47}"/>
              </a:ext>
            </a:extLst>
          </p:cNvPr>
          <p:cNvSpPr/>
          <p:nvPr/>
        </p:nvSpPr>
        <p:spPr>
          <a:xfrm>
            <a:off x="7739069" y="2681846"/>
            <a:ext cx="1731957" cy="1731957"/>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圆角 10">
            <a:extLst>
              <a:ext uri="{FF2B5EF4-FFF2-40B4-BE49-F238E27FC236}">
                <a16:creationId xmlns:a16="http://schemas.microsoft.com/office/drawing/2014/main" id="{4A178421-9DFD-41FF-9188-F156A64A9633}"/>
              </a:ext>
            </a:extLst>
          </p:cNvPr>
          <p:cNvSpPr/>
          <p:nvPr/>
        </p:nvSpPr>
        <p:spPr>
          <a:xfrm rot="18669185">
            <a:off x="5960659" y="5937661"/>
            <a:ext cx="3005540" cy="114711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Rectangle 3">
            <a:extLst>
              <a:ext uri="{FF2B5EF4-FFF2-40B4-BE49-F238E27FC236}">
                <a16:creationId xmlns:a16="http://schemas.microsoft.com/office/drawing/2014/main" id="{C7770FEE-E599-48EC-80A0-82437D8D2221}"/>
              </a:ext>
            </a:extLst>
          </p:cNvPr>
          <p:cNvSpPr/>
          <p:nvPr/>
        </p:nvSpPr>
        <p:spPr>
          <a:xfrm>
            <a:off x="1028063" y="374406"/>
            <a:ext cx="2635804" cy="707886"/>
          </a:xfrm>
          <a:prstGeom prst="rect">
            <a:avLst/>
          </a:prstGeom>
        </p:spPr>
        <p:txBody>
          <a:bodyPr wrap="square">
            <a:spAutoFit/>
          </a:bodyPr>
          <a:lstStyle/>
          <a:p>
            <a:pPr algn="r"/>
            <a:r>
              <a:rPr lang="zh-CN" altLang="en-US" sz="4000" spc="6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rPr>
              <a:t>参考文献</a:t>
            </a:r>
            <a:endParaRPr lang="id-ID" sz="4000" spc="6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endParaRPr>
          </a:p>
        </p:txBody>
      </p:sp>
      <p:sp>
        <p:nvSpPr>
          <p:cNvPr id="12" name="矩形: 圆角 11">
            <a:extLst>
              <a:ext uri="{FF2B5EF4-FFF2-40B4-BE49-F238E27FC236}">
                <a16:creationId xmlns:a16="http://schemas.microsoft.com/office/drawing/2014/main" id="{2D1876CC-B78B-4E6F-98D1-0FB6E1C9B9B2}"/>
              </a:ext>
            </a:extLst>
          </p:cNvPr>
          <p:cNvSpPr/>
          <p:nvPr/>
        </p:nvSpPr>
        <p:spPr>
          <a:xfrm rot="18669185">
            <a:off x="6838248" y="-375165"/>
            <a:ext cx="3005540" cy="114711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963699E1-CB94-4CC5-A96C-EFE454F2C753}"/>
              </a:ext>
            </a:extLst>
          </p:cNvPr>
          <p:cNvSpPr/>
          <p:nvPr/>
        </p:nvSpPr>
        <p:spPr>
          <a:xfrm rot="18669185">
            <a:off x="6584899" y="6957239"/>
            <a:ext cx="5233644" cy="50938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圆角 13">
            <a:extLst>
              <a:ext uri="{FF2B5EF4-FFF2-40B4-BE49-F238E27FC236}">
                <a16:creationId xmlns:a16="http://schemas.microsoft.com/office/drawing/2014/main" id="{258AEEFB-CC39-4C1D-A287-9F2F06C056D3}"/>
              </a:ext>
            </a:extLst>
          </p:cNvPr>
          <p:cNvSpPr/>
          <p:nvPr/>
        </p:nvSpPr>
        <p:spPr>
          <a:xfrm rot="18669185">
            <a:off x="-1150213" y="1899326"/>
            <a:ext cx="2113903" cy="50938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AA73C870-5C48-444E-8030-20C2D321B30F}"/>
              </a:ext>
            </a:extLst>
          </p:cNvPr>
          <p:cNvSpPr/>
          <p:nvPr/>
        </p:nvSpPr>
        <p:spPr>
          <a:xfrm rot="18669185">
            <a:off x="-1608952" y="6091831"/>
            <a:ext cx="3217904" cy="153233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框 1">
            <a:extLst>
              <a:ext uri="{FF2B5EF4-FFF2-40B4-BE49-F238E27FC236}">
                <a16:creationId xmlns:a16="http://schemas.microsoft.com/office/drawing/2014/main" id="{3B1FB0F3-8C7A-094D-B23F-629D42515FDD}"/>
              </a:ext>
            </a:extLst>
          </p:cNvPr>
          <p:cNvSpPr txBox="1"/>
          <p:nvPr/>
        </p:nvSpPr>
        <p:spPr>
          <a:xfrm>
            <a:off x="1028063" y="1082292"/>
            <a:ext cx="10413968" cy="6278642"/>
          </a:xfrm>
          <a:prstGeom prst="rect">
            <a:avLst/>
          </a:prstGeom>
          <a:noFill/>
        </p:spPr>
        <p:txBody>
          <a:bodyPr wrap="square" rtlCol="0">
            <a:spAutoFit/>
          </a:bodyPr>
          <a:lstStyle/>
          <a:p>
            <a:pPr marL="342900" indent="-342900">
              <a:buFont typeface="+mj-lt"/>
              <a:buAutoNum type="arabicPeriod" startAt="16"/>
            </a:pPr>
            <a:r>
              <a:rPr lang="en-US" altLang="zh-CN" spc="-1" dirty="0">
                <a:solidFill>
                  <a:srgbClr val="000000"/>
                </a:solidFill>
                <a:uFill>
                  <a:solidFill>
                    <a:srgbClr val="FFFFFF"/>
                  </a:solidFill>
                </a:uFill>
                <a:latin typeface="+mn-ea"/>
              </a:rPr>
              <a:t>Bid</a:t>
            </a:r>
            <a:r>
              <a:rPr lang="en-US" altLang="zh-CN" spc="-1" dirty="0">
                <a:uFill>
                  <a:solidFill>
                    <a:srgbClr val="FFFFFF"/>
                  </a:solidFill>
                </a:uFill>
                <a:latin typeface="+mn-ea"/>
              </a:rPr>
              <a:t>irectional Recurrent Convolutional Neural Network for Relation Classification. [</a:t>
            </a:r>
            <a:r>
              <a:rPr lang="en-US" altLang="zh-CN" spc="-1" dirty="0" err="1">
                <a:uFill>
                  <a:solidFill>
                    <a:srgbClr val="FFFFFF"/>
                  </a:solidFill>
                </a:uFill>
                <a:latin typeface="+mn-ea"/>
              </a:rPr>
              <a:t>BRCNN,Rui</a:t>
            </a:r>
            <a:r>
              <a:rPr lang="en-US" altLang="zh-CN" spc="-1" dirty="0">
                <a:uFill>
                  <a:solidFill>
                    <a:srgbClr val="FFFFFF"/>
                  </a:solidFill>
                </a:uFill>
                <a:latin typeface="+mn-ea"/>
              </a:rPr>
              <a:t> Cai 2016 ACL]</a:t>
            </a:r>
          </a:p>
          <a:p>
            <a:pPr marL="342900" indent="-342900">
              <a:buFont typeface="+mj-lt"/>
              <a:buAutoNum type="arabicPeriod" startAt="16"/>
            </a:pPr>
            <a:r>
              <a:rPr lang="en-US" altLang="zh-CN" spc="-1" dirty="0">
                <a:uFill>
                  <a:solidFill>
                    <a:srgbClr val="FFFFFF"/>
                  </a:solidFill>
                </a:uFill>
                <a:latin typeface="+mn-ea"/>
              </a:rPr>
              <a:t>Neural Relation Extraction with Selective Attention over Instances [CNN+ATT/ PCNN+ATT, Lin et al. 2016]</a:t>
            </a:r>
          </a:p>
          <a:p>
            <a:pPr marL="342900" indent="-342900">
              <a:buFont typeface="+mj-lt"/>
              <a:buAutoNum type="arabicPeriod" startAt="16"/>
            </a:pPr>
            <a:r>
              <a:rPr lang="en-US" altLang="zh-CN" spc="-1" dirty="0">
                <a:solidFill>
                  <a:srgbClr val="000000"/>
                </a:solidFill>
                <a:uFill>
                  <a:solidFill>
                    <a:srgbClr val="FFFFFF"/>
                  </a:solidFill>
                </a:uFill>
                <a:latin typeface="+mn-ea"/>
              </a:rPr>
              <a:t>Relation Classification via Multi-Level Attention CNNs</a:t>
            </a:r>
            <a:r>
              <a:rPr lang="en-US" altLang="zh-CN" sz="1600" spc="-1" dirty="0">
                <a:solidFill>
                  <a:srgbClr val="000000"/>
                </a:solidFill>
                <a:uFill>
                  <a:solidFill>
                    <a:srgbClr val="FFFFFF"/>
                  </a:solidFill>
                </a:uFill>
                <a:latin typeface="+mn-ea"/>
              </a:rPr>
              <a:t>. [Multi-Attention CNN (Wang et al. ACL</a:t>
            </a:r>
            <a:r>
              <a:rPr lang="zh-CN" altLang="en-US" sz="1600" spc="-1" dirty="0">
                <a:solidFill>
                  <a:srgbClr val="000000"/>
                </a:solidFill>
                <a:uFill>
                  <a:solidFill>
                    <a:srgbClr val="FFFFFF"/>
                  </a:solidFill>
                </a:uFill>
                <a:latin typeface="+mn-ea"/>
              </a:rPr>
              <a:t>，</a:t>
            </a:r>
            <a:r>
              <a:rPr lang="en-US" altLang="zh-CN" sz="1600" spc="-1" dirty="0">
                <a:solidFill>
                  <a:srgbClr val="000000"/>
                </a:solidFill>
                <a:uFill>
                  <a:solidFill>
                    <a:srgbClr val="FFFFFF"/>
                  </a:solidFill>
                </a:uFill>
                <a:latin typeface="+mn-ea"/>
              </a:rPr>
              <a:t>2016)]</a:t>
            </a:r>
          </a:p>
          <a:p>
            <a:pPr marL="342900" indent="-342900">
              <a:buFont typeface="+mj-lt"/>
              <a:buAutoNum type="arabicPeriod" startAt="16"/>
            </a:pPr>
            <a:r>
              <a:rPr lang="en-US" altLang="zh-CN" spc="-1" dirty="0">
                <a:uFill>
                  <a:solidFill>
                    <a:srgbClr val="FFFFFF"/>
                  </a:solidFill>
                </a:uFill>
                <a:latin typeface="+mn-ea"/>
              </a:rPr>
              <a:t>Attention-Based Bidirectional Long Short-Term Memory Networks for Relation Classification.</a:t>
            </a:r>
            <a:r>
              <a:rPr lang="en-US" altLang="zh-CN" sz="1600" spc="-1" dirty="0">
                <a:uFill>
                  <a:solidFill>
                    <a:srgbClr val="FFFFFF"/>
                  </a:solidFill>
                </a:uFill>
                <a:latin typeface="+mn-ea"/>
              </a:rPr>
              <a:t>[BLSTM + ATT, Zhou ACL 2016]</a:t>
            </a:r>
          </a:p>
          <a:p>
            <a:pPr marL="342900" indent="-342900">
              <a:buFont typeface="+mj-lt"/>
              <a:buAutoNum type="arabicPeriod" startAt="16"/>
            </a:pPr>
            <a:r>
              <a:rPr lang="en-US" altLang="zh-CN" sz="2000" spc="-1" dirty="0" err="1">
                <a:uFill>
                  <a:solidFill>
                    <a:srgbClr val="FFFFFF"/>
                  </a:solidFill>
                </a:uFill>
                <a:latin typeface="+mn-ea"/>
              </a:rPr>
              <a:t>CoType</a:t>
            </a:r>
            <a:r>
              <a:rPr lang="en-US" altLang="zh-CN" sz="2000" spc="-1" dirty="0">
                <a:uFill>
                  <a:solidFill>
                    <a:srgbClr val="FFFFFF"/>
                  </a:solidFill>
                </a:uFill>
                <a:latin typeface="+mn-ea"/>
              </a:rPr>
              <a:t>: Joint Extraction of Typed Entities and Relations with Knowledge Bases.</a:t>
            </a:r>
            <a:r>
              <a:rPr lang="en-US" altLang="zh-CN" spc="-1" dirty="0">
                <a:uFill>
                  <a:solidFill>
                    <a:srgbClr val="FFFFFF"/>
                  </a:solidFill>
                </a:uFill>
                <a:latin typeface="+mn-ea"/>
              </a:rPr>
              <a:t>[</a:t>
            </a:r>
            <a:r>
              <a:rPr lang="en-US" altLang="zh-CN" spc="-1" dirty="0" err="1">
                <a:uFill>
                  <a:solidFill>
                    <a:srgbClr val="FFFFFF"/>
                  </a:solidFill>
                </a:uFill>
                <a:latin typeface="+mn-ea"/>
              </a:rPr>
              <a:t>CoType,Ren</a:t>
            </a:r>
            <a:r>
              <a:rPr lang="zh-CN" altLang="en-US" spc="-1" dirty="0">
                <a:uFill>
                  <a:solidFill>
                    <a:srgbClr val="FFFFFF"/>
                  </a:solidFill>
                </a:uFill>
                <a:latin typeface="+mn-ea"/>
              </a:rPr>
              <a:t>，</a:t>
            </a:r>
            <a:r>
              <a:rPr lang="en-US" altLang="zh-CN" spc="-1" dirty="0">
                <a:uFill>
                  <a:solidFill>
                    <a:srgbClr val="FFFFFF"/>
                  </a:solidFill>
                </a:uFill>
                <a:latin typeface="+mn-ea"/>
              </a:rPr>
              <a:t>WWW,2017]</a:t>
            </a:r>
          </a:p>
          <a:p>
            <a:pPr marL="342900" indent="-342900">
              <a:buFont typeface="+mj-lt"/>
              <a:buAutoNum type="arabicPeriod" startAt="16"/>
            </a:pPr>
            <a:r>
              <a:rPr lang="fr-FR" altLang="zh-CN" sz="2000" dirty="0">
                <a:latin typeface="+mn-ea"/>
                <a:cs typeface="思源黑体 CN Light" panose="020B0300000000000000" pitchFamily="34" charset="-122"/>
                <a:hlinkClick r:id="rId2"/>
              </a:rPr>
              <a:t>https://www.jianshu.com/p/5112cd43abd2</a:t>
            </a:r>
            <a:endParaRPr lang="fr-FR" altLang="zh-CN" sz="2000" dirty="0">
              <a:latin typeface="+mn-ea"/>
              <a:cs typeface="思源黑体 CN Light" panose="020B0300000000000000" pitchFamily="34" charset="-122"/>
            </a:endParaRPr>
          </a:p>
          <a:p>
            <a:pPr marL="342900" indent="-342900">
              <a:buFont typeface="+mj-lt"/>
              <a:buAutoNum type="arabicPeriod" startAt="16"/>
            </a:pPr>
            <a:r>
              <a:rPr lang="fr-FR" altLang="zh-CN" sz="2000" dirty="0">
                <a:latin typeface="思源黑体 CN Light" panose="020B0300000000000000" pitchFamily="34" charset="-122"/>
                <a:ea typeface="思源黑体 CN Light" panose="020B0300000000000000" pitchFamily="34" charset="-122"/>
                <a:cs typeface="思源黑体 CN Light" panose="020B0300000000000000" pitchFamily="34" charset="-122"/>
                <a:hlinkClick r:id="rId3"/>
              </a:rPr>
              <a:t>https://blog.csdn.net/u013272948/java/article/details/82767185</a:t>
            </a:r>
            <a:endParaRPr lang="fr-FR" altLang="zh-CN" sz="2000" dirty="0">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pPr marL="342900" indent="-342900">
              <a:buFont typeface="+mj-lt"/>
              <a:buAutoNum type="arabicPeriod" startAt="16"/>
            </a:pPr>
            <a:r>
              <a:rPr lang="en-US" altLang="zh-CN" sz="2000" dirty="0">
                <a:latin typeface="思源黑体 CN Light" panose="020B0300000000000000" pitchFamily="34" charset="-122"/>
                <a:ea typeface="思源黑体 CN Light" panose="020B0300000000000000" pitchFamily="34" charset="-122"/>
                <a:cs typeface="思源黑体 CN Light" panose="020B0300000000000000" pitchFamily="34" charset="-122"/>
              </a:rPr>
              <a:t>https://</a:t>
            </a:r>
            <a:r>
              <a:rPr lang="en-US" altLang="zh-CN" sz="2000" dirty="0" err="1">
                <a:latin typeface="思源黑体 CN Light" panose="020B0300000000000000" pitchFamily="34" charset="-122"/>
                <a:ea typeface="思源黑体 CN Light" panose="020B0300000000000000" pitchFamily="34" charset="-122"/>
                <a:cs typeface="思源黑体 CN Light" panose="020B0300000000000000" pitchFamily="34" charset="-122"/>
              </a:rPr>
              <a:t>www.cnblogs.com</a:t>
            </a:r>
            <a:r>
              <a:rPr lang="en-US" altLang="zh-CN" sz="2000" dirty="0">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en-US" altLang="zh-CN" sz="2000" dirty="0" err="1">
                <a:latin typeface="思源黑体 CN Light" panose="020B0300000000000000" pitchFamily="34" charset="-122"/>
                <a:ea typeface="思源黑体 CN Light" panose="020B0300000000000000" pitchFamily="34" charset="-122"/>
                <a:cs typeface="思源黑体 CN Light" panose="020B0300000000000000" pitchFamily="34" charset="-122"/>
              </a:rPr>
              <a:t>bonelee</a:t>
            </a:r>
            <a:r>
              <a:rPr lang="en-US" altLang="zh-CN" sz="2000" dirty="0">
                <a:latin typeface="思源黑体 CN Light" panose="020B0300000000000000" pitchFamily="34" charset="-122"/>
                <a:ea typeface="思源黑体 CN Light" panose="020B0300000000000000" pitchFamily="34" charset="-122"/>
                <a:cs typeface="思源黑体 CN Light" panose="020B0300000000000000" pitchFamily="34" charset="-122"/>
              </a:rPr>
              <a:t>/p/11973329.html</a:t>
            </a:r>
          </a:p>
          <a:p>
            <a:pPr marL="342900" indent="-342900">
              <a:buFont typeface="+mj-lt"/>
              <a:buAutoNum type="arabicPeriod" startAt="16"/>
            </a:pPr>
            <a:endParaRPr lang="en-US" altLang="zh-CN" sz="2000" spc="-1" dirty="0">
              <a:uFill>
                <a:solidFill>
                  <a:srgbClr val="FFFFFF"/>
                </a:solidFill>
              </a:uFill>
              <a:latin typeface="+mn-ea"/>
            </a:endParaRPr>
          </a:p>
          <a:p>
            <a:pPr marL="342900" indent="-342900">
              <a:buFont typeface="+mj-lt"/>
              <a:buAutoNum type="arabicPeriod" startAt="16"/>
            </a:pPr>
            <a:endParaRPr lang="en-US" altLang="zh-CN" sz="1600" spc="-1" dirty="0">
              <a:solidFill>
                <a:srgbClr val="000000"/>
              </a:solidFill>
              <a:uFill>
                <a:solidFill>
                  <a:srgbClr val="FFFFFF"/>
                </a:solidFill>
              </a:uFill>
              <a:latin typeface="AR PL UKai CN" panose="02000503000000000000" charset="-122"/>
              <a:ea typeface="AR PL UKai CN" panose="02000503000000000000" charset="-122"/>
            </a:endParaRPr>
          </a:p>
          <a:p>
            <a:pPr marL="342900" indent="-342900">
              <a:buFont typeface="+mj-lt"/>
              <a:buAutoNum type="arabicPeriod" startAt="16"/>
            </a:pPr>
            <a:endParaRPr lang="en-US" altLang="zh-CN" spc="-1" dirty="0">
              <a:uFill>
                <a:solidFill>
                  <a:srgbClr val="FFFFFF"/>
                </a:solidFill>
              </a:uFill>
              <a:latin typeface="Arial" panose="020B0604020202020204"/>
            </a:endParaRPr>
          </a:p>
          <a:p>
            <a:pPr marL="342900" indent="-342900">
              <a:buFont typeface="+mj-lt"/>
              <a:buAutoNum type="arabicPeriod" startAt="16"/>
            </a:pPr>
            <a:endParaRPr lang="en-US" altLang="zh-CN" spc="-1" dirty="0">
              <a:uFill>
                <a:solidFill>
                  <a:srgbClr val="FFFFFF"/>
                </a:solidFill>
              </a:uFill>
              <a:latin typeface="AR PL UKai CN" panose="02000503000000000000" charset="-122"/>
              <a:ea typeface="AR PL UKai CN" panose="02000503000000000000" charset="-122"/>
            </a:endParaRPr>
          </a:p>
          <a:p>
            <a:pPr marL="342900" indent="-342900">
              <a:buFont typeface="+mj-lt"/>
              <a:buAutoNum type="arabicPeriod" startAt="16"/>
            </a:pPr>
            <a:endParaRPr lang="en-US" altLang="zh-CN" spc="-1" dirty="0">
              <a:uFill>
                <a:solidFill>
                  <a:srgbClr val="FFFFFF"/>
                </a:solidFill>
              </a:uFill>
              <a:latin typeface="Arial" panose="020B0604020202020204"/>
            </a:endParaRPr>
          </a:p>
          <a:p>
            <a:pPr marL="342900" indent="-342900">
              <a:buFont typeface="+mj-lt"/>
              <a:buAutoNum type="arabicPeriod" startAt="16"/>
            </a:pPr>
            <a:endParaRPr lang="en-US" altLang="zh-CN" spc="-1" dirty="0">
              <a:solidFill>
                <a:srgbClr val="000000"/>
              </a:solidFill>
              <a:uFill>
                <a:solidFill>
                  <a:srgbClr val="FFFFFF"/>
                </a:solidFill>
              </a:uFill>
              <a:latin typeface="Arial" panose="020B0604020202020204"/>
            </a:endParaRPr>
          </a:p>
          <a:p>
            <a:pPr marL="342900" indent="-342900">
              <a:buFontTx/>
              <a:buAutoNum type="arabicPeriod" startAt="16"/>
            </a:pPr>
            <a:endParaRPr lang="en-US" altLang="zh-CN" spc="-1" dirty="0">
              <a:uFill>
                <a:solidFill>
                  <a:srgbClr val="FFFFFF"/>
                </a:solidFill>
              </a:uFill>
              <a:latin typeface="Arial" panose="020B0604020202020204"/>
            </a:endParaRPr>
          </a:p>
          <a:p>
            <a:pPr marL="342900" indent="-342900">
              <a:buFontTx/>
              <a:buAutoNum type="arabicPeriod" startAt="16"/>
            </a:pPr>
            <a:endParaRPr lang="en-US" altLang="zh-CN" dirty="0"/>
          </a:p>
          <a:p>
            <a:pPr marL="342900" indent="-342900">
              <a:buFontTx/>
              <a:buAutoNum type="arabicPeriod" startAt="16"/>
            </a:pPr>
            <a:endParaRPr lang="en-US" dirty="0"/>
          </a:p>
          <a:p>
            <a:pPr marL="342900" indent="-342900">
              <a:buFontTx/>
              <a:buAutoNum type="arabicPeriod" startAt="16"/>
            </a:pPr>
            <a:endParaRPr lang="en-US" dirty="0"/>
          </a:p>
        </p:txBody>
      </p:sp>
    </p:spTree>
    <p:extLst>
      <p:ext uri="{BB962C8B-B14F-4D97-AF65-F5344CB8AC3E}">
        <p14:creationId xmlns:p14="http://schemas.microsoft.com/office/powerpoint/2010/main" val="52761480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7949" y="0"/>
            <a:ext cx="4909493" cy="6858000"/>
          </a:xfrm>
          <a:prstGeom prst="rect">
            <a:avLst/>
          </a:prstGeom>
        </p:spPr>
      </p:pic>
      <p:sp>
        <p:nvSpPr>
          <p:cNvPr id="9" name="PA-平行四边形 8"/>
          <p:cNvSpPr/>
          <p:nvPr>
            <p:custDataLst>
              <p:tags r:id="rId1"/>
            </p:custDataLst>
          </p:nvPr>
        </p:nvSpPr>
        <p:spPr>
          <a:xfrm>
            <a:off x="7206546" y="-32085"/>
            <a:ext cx="1916154" cy="6922170"/>
          </a:xfrm>
          <a:prstGeom prst="parallelogram">
            <a:avLst>
              <a:gd name="adj" fmla="val 64066"/>
            </a:avLst>
          </a:prstGeom>
          <a:gradFill flip="none" rotWithShape="1">
            <a:gsLst>
              <a:gs pos="0">
                <a:srgbClr val="186087"/>
              </a:gs>
              <a:gs pos="86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0" name="PA-矩形 2"/>
          <p:cNvSpPr/>
          <p:nvPr>
            <p:custDataLst>
              <p:tags r:id="rId2"/>
            </p:custDataLst>
          </p:nvPr>
        </p:nvSpPr>
        <p:spPr>
          <a:xfrm>
            <a:off x="2439136" y="2875002"/>
            <a:ext cx="2027947" cy="1107996"/>
          </a:xfrm>
          <a:prstGeom prst="rect">
            <a:avLst/>
          </a:prstGeom>
        </p:spPr>
        <p:txBody>
          <a:bodyPr wrap="square">
            <a:spAutoFit/>
            <a:scene3d>
              <a:camera prst="orthographicFront"/>
              <a:lightRig rig="threePt" dir="t"/>
            </a:scene3d>
            <a:sp3d contourW="12700"/>
          </a:bodyPr>
          <a:lstStyle/>
          <a:p>
            <a:pPr algn="dist"/>
            <a:r>
              <a:rPr lang="zh-CN" altLang="en-US" sz="6600" spc="600" dirty="0">
                <a:latin typeface="思源黑体 CN Normal" panose="020B0400000000000000" pitchFamily="34" charset="-122"/>
                <a:ea typeface="思源黑体 CN Normal" panose="020B0400000000000000" pitchFamily="34" charset="-122"/>
                <a:cs typeface="思源黑体 CN Light" panose="020B0300000000000000" pitchFamily="34" charset="-122"/>
              </a:rPr>
              <a:t>谢谢</a:t>
            </a:r>
            <a:r>
              <a:rPr lang="fr-FR" altLang="zh-CN" sz="6600" spc="600" dirty="0">
                <a:latin typeface="思源黑体 CN Normal" panose="020B0400000000000000" pitchFamily="34" charset="-122"/>
                <a:ea typeface="思源黑体 CN Normal" panose="020B0400000000000000" pitchFamily="34" charset="-122"/>
                <a:cs typeface="思源黑体 CN Light" panose="020B0300000000000000" pitchFamily="34" charset="-122"/>
              </a:rPr>
              <a:t>!</a:t>
            </a:r>
            <a:endParaRPr lang="zh-CN" altLang="en-US" sz="6600" spc="600" dirty="0">
              <a:latin typeface="思源黑体 CN Normal" panose="020B0400000000000000" pitchFamily="34" charset="-122"/>
              <a:ea typeface="思源黑体 CN Normal" panose="020B0400000000000000" pitchFamily="34" charset="-122"/>
              <a:cs typeface="思源黑体 CN Light" panose="020B0300000000000000" pitchFamily="34" charset="-122"/>
            </a:endParaRPr>
          </a:p>
        </p:txBody>
      </p:sp>
      <p:sp>
        <p:nvSpPr>
          <p:cNvPr id="12" name="PA-任意多边形 18"/>
          <p:cNvSpPr/>
          <p:nvPr>
            <p:custDataLst>
              <p:tags r:id="rId3"/>
            </p:custDataLst>
          </p:nvPr>
        </p:nvSpPr>
        <p:spPr>
          <a:xfrm>
            <a:off x="705055"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3" name="PA-任意多边形 20"/>
          <p:cNvSpPr/>
          <p:nvPr>
            <p:custDataLst>
              <p:tags r:id="rId4"/>
            </p:custDataLst>
          </p:nvPr>
        </p:nvSpPr>
        <p:spPr>
          <a:xfrm>
            <a:off x="405046"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4" name="矩形 13"/>
          <p:cNvSpPr/>
          <p:nvPr/>
        </p:nvSpPr>
        <p:spPr>
          <a:xfrm>
            <a:off x="3807516" y="162510"/>
            <a:ext cx="1319134" cy="6895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V="1">
            <a:off x="7206546" y="0"/>
            <a:ext cx="1362962" cy="667717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9371" y="1618823"/>
            <a:ext cx="1388841" cy="1106443"/>
          </a:xfrm>
          <a:prstGeom prst="rect">
            <a:avLst/>
          </a:prstGeom>
        </p:spPr>
      </p:pic>
    </p:spTree>
    <p:extLst>
      <p:ext uri="{BB962C8B-B14F-4D97-AF65-F5344CB8AC3E}">
        <p14:creationId xmlns:p14="http://schemas.microsoft.com/office/powerpoint/2010/main" val="294016704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968C0D4-6696-44C6-98FE-631A4D3F1135}"/>
              </a:ext>
            </a:extLst>
          </p:cNvPr>
          <p:cNvSpPr/>
          <p:nvPr/>
        </p:nvSpPr>
        <p:spPr>
          <a:xfrm>
            <a:off x="2397690" y="3428999"/>
            <a:ext cx="3160294" cy="284747"/>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 name="图片 2">
            <a:extLst>
              <a:ext uri="{FF2B5EF4-FFF2-40B4-BE49-F238E27FC236}">
                <a16:creationId xmlns:a16="http://schemas.microsoft.com/office/drawing/2014/main" id="{E8C38D8C-A93D-4A0F-8DC1-AE94E7D490CA}"/>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18214"/>
            <a:ext cx="12192000" cy="12192000"/>
          </a:xfrm>
          <a:prstGeom prst="rect">
            <a:avLst/>
          </a:prstGeom>
        </p:spPr>
      </p:pic>
      <p:sp>
        <p:nvSpPr>
          <p:cNvPr id="7" name="文本框 6">
            <a:extLst>
              <a:ext uri="{FF2B5EF4-FFF2-40B4-BE49-F238E27FC236}">
                <a16:creationId xmlns:a16="http://schemas.microsoft.com/office/drawing/2014/main" id="{5CC73467-6D47-49E8-AEF2-865207F716F6}"/>
              </a:ext>
            </a:extLst>
          </p:cNvPr>
          <p:cNvSpPr txBox="1"/>
          <p:nvPr/>
        </p:nvSpPr>
        <p:spPr>
          <a:xfrm>
            <a:off x="2397690" y="3313636"/>
            <a:ext cx="4291866" cy="400110"/>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lumMod val="95000"/>
                    <a:lumOff val="5000"/>
                  </a:schemeClr>
                </a:solidFill>
                <a:latin typeface="思源黑体 CN Medium" panose="020B0600000000000000" pitchFamily="34" charset="-122"/>
                <a:ea typeface="思源黑体 CN Medium" panose="020B0600000000000000" pitchFamily="34" charset="-122"/>
                <a:sym typeface="+mn-lt"/>
              </a:rPr>
              <a:t>解决方法</a:t>
            </a:r>
          </a:p>
        </p:txBody>
      </p:sp>
      <p:sp>
        <p:nvSpPr>
          <p:cNvPr id="10" name="文本框 9">
            <a:extLst>
              <a:ext uri="{FF2B5EF4-FFF2-40B4-BE49-F238E27FC236}">
                <a16:creationId xmlns:a16="http://schemas.microsoft.com/office/drawing/2014/main" id="{51731182-FEA3-409D-B1FD-AC5817E34D56}"/>
              </a:ext>
            </a:extLst>
          </p:cNvPr>
          <p:cNvSpPr txBox="1"/>
          <p:nvPr/>
        </p:nvSpPr>
        <p:spPr>
          <a:xfrm>
            <a:off x="908877" y="1914592"/>
            <a:ext cx="914400" cy="2646878"/>
          </a:xfrm>
          <a:prstGeom prst="rect">
            <a:avLst/>
          </a:prstGeom>
          <a:noFill/>
        </p:spPr>
        <p:txBody>
          <a:bodyPr wrap="square" rtlCol="0">
            <a:spAutoFit/>
          </a:bodyPr>
          <a:lstStyle/>
          <a:p>
            <a:r>
              <a:rPr lang="en-US" altLang="zh-CN"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rPr>
              <a:t>2</a:t>
            </a:r>
            <a:endParaRPr lang="zh-CN" altLang="en-US"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
        <p:nvSpPr>
          <p:cNvPr id="6" name="文本框 5">
            <a:extLst>
              <a:ext uri="{FF2B5EF4-FFF2-40B4-BE49-F238E27FC236}">
                <a16:creationId xmlns:a16="http://schemas.microsoft.com/office/drawing/2014/main" id="{124019CD-4FF8-6949-8681-43E3F227AECB}"/>
              </a:ext>
            </a:extLst>
          </p:cNvPr>
          <p:cNvSpPr txBox="1"/>
          <p:nvPr/>
        </p:nvSpPr>
        <p:spPr>
          <a:xfrm>
            <a:off x="4866134" y="4933810"/>
            <a:ext cx="7103247" cy="707886"/>
          </a:xfrm>
          <a:prstGeom prst="rect">
            <a:avLst/>
          </a:prstGeom>
          <a:noFill/>
        </p:spPr>
        <p:txBody>
          <a:bodyPr wrap="square" rtlCol="0">
            <a:spAutoFit/>
          </a:bodyPr>
          <a:lstStyle/>
          <a:p>
            <a:r>
              <a:rPr lang="zh-CN" altLang="en-US" sz="2000" dirty="0">
                <a:latin typeface="SimSun" panose="02010600030101010101" pitchFamily="2" charset="-122"/>
                <a:ea typeface="SimSun" panose="02010600030101010101" pitchFamily="2" charset="-122"/>
              </a:rPr>
              <a:t>知识图谱是由一些相互连接的实体和他们的属性构成的，基本单位为</a:t>
            </a:r>
            <a:r>
              <a:rPr lang="en-US"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实体</a:t>
            </a:r>
            <a:r>
              <a:rPr lang="en-US" altLang="zh-CN" sz="2000" dirty="0">
                <a:latin typeface="SimSun" panose="02010600030101010101" pitchFamily="2" charset="-122"/>
                <a:ea typeface="SimSun" panose="02010600030101010101" pitchFamily="2" charset="-122"/>
              </a:rPr>
              <a:t>1)-(</a:t>
            </a:r>
            <a:r>
              <a:rPr lang="zh-CN" altLang="en-US" sz="2000" dirty="0">
                <a:latin typeface="SimSun" panose="02010600030101010101" pitchFamily="2" charset="-122"/>
                <a:ea typeface="SimSun" panose="02010600030101010101" pitchFamily="2" charset="-122"/>
              </a:rPr>
              <a:t>关系</a:t>
            </a:r>
            <a:r>
              <a:rPr lang="en-US"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实体</a:t>
            </a:r>
            <a:r>
              <a:rPr lang="en-US" altLang="zh-CN" sz="2000" dirty="0">
                <a:latin typeface="SimSun" panose="02010600030101010101" pitchFamily="2" charset="-122"/>
                <a:ea typeface="SimSun" panose="02010600030101010101" pitchFamily="2" charset="-122"/>
              </a:rPr>
              <a:t>2)</a:t>
            </a:r>
            <a:r>
              <a:rPr lang="zh-CN" altLang="en-US" sz="2000" dirty="0">
                <a:latin typeface="SimSun" panose="02010600030101010101" pitchFamily="2" charset="-122"/>
                <a:ea typeface="SimSun" panose="02010600030101010101" pitchFamily="2" charset="-122"/>
              </a:rPr>
              <a:t>的三元组。</a:t>
            </a:r>
            <a:endParaRPr lang="en-US" sz="2000" dirty="0">
              <a:latin typeface="SimSun" panose="02010600030101010101" pitchFamily="2" charset="-122"/>
              <a:ea typeface="SimSun" panose="02010600030101010101" pitchFamily="2" charset="-122"/>
            </a:endParaRPr>
          </a:p>
        </p:txBody>
      </p:sp>
      <p:sp>
        <p:nvSpPr>
          <p:cNvPr id="13" name="Content Placeholder 2">
            <a:extLst>
              <a:ext uri="{FF2B5EF4-FFF2-40B4-BE49-F238E27FC236}">
                <a16:creationId xmlns:a16="http://schemas.microsoft.com/office/drawing/2014/main" id="{1E1A024B-37E6-1C45-8B65-6D5206A7CBEB}"/>
              </a:ext>
            </a:extLst>
          </p:cNvPr>
          <p:cNvSpPr txBox="1"/>
          <p:nvPr/>
        </p:nvSpPr>
        <p:spPr>
          <a:xfrm>
            <a:off x="2389063" y="3768254"/>
            <a:ext cx="4291866" cy="645795"/>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zh-CN" altLang="en-US"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rPr>
              <a:t>知识图谱</a:t>
            </a:r>
            <a:endParaRPr lang="en-US" altLang="zh-CN"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endParaRPr>
          </a:p>
        </p:txBody>
      </p:sp>
      <p:pic>
        <p:nvPicPr>
          <p:cNvPr id="2" name="图片 1">
            <a:extLst>
              <a:ext uri="{FF2B5EF4-FFF2-40B4-BE49-F238E27FC236}">
                <a16:creationId xmlns:a16="http://schemas.microsoft.com/office/drawing/2014/main" id="{5989F384-C69F-C64D-8D64-277182C68060}"/>
              </a:ext>
            </a:extLst>
          </p:cNvPr>
          <p:cNvPicPr>
            <a:picLocks noChangeAspect="1"/>
          </p:cNvPicPr>
          <p:nvPr/>
        </p:nvPicPr>
        <p:blipFill>
          <a:blip r:embed="rId4"/>
          <a:stretch>
            <a:fillRect/>
          </a:stretch>
        </p:blipFill>
        <p:spPr>
          <a:xfrm>
            <a:off x="6280678" y="1216304"/>
            <a:ext cx="4759801" cy="3270339"/>
          </a:xfrm>
          <a:prstGeom prst="rect">
            <a:avLst/>
          </a:prstGeom>
        </p:spPr>
      </p:pic>
    </p:spTree>
    <p:extLst>
      <p:ext uri="{BB962C8B-B14F-4D97-AF65-F5344CB8AC3E}">
        <p14:creationId xmlns:p14="http://schemas.microsoft.com/office/powerpoint/2010/main" val="190770195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2BA987-0766-2C40-A504-243C85CD2FFF}"/>
              </a:ext>
            </a:extLst>
          </p:cNvPr>
          <p:cNvSpPr txBox="1"/>
          <p:nvPr/>
        </p:nvSpPr>
        <p:spPr>
          <a:xfrm>
            <a:off x="771522" y="4605575"/>
            <a:ext cx="6814203" cy="1827873"/>
          </a:xfrm>
          <a:prstGeom prst="rect">
            <a:avLst/>
          </a:prstGeom>
          <a:noFill/>
        </p:spPr>
        <p:txBody>
          <a:bodyPr wrap="square" rtlCol="0">
            <a:spAutoFit/>
          </a:bodyPr>
          <a:lstStyle/>
          <a:p>
            <a:pPr>
              <a:lnSpc>
                <a:spcPct val="150000"/>
              </a:lnSpc>
            </a:pPr>
            <a:r>
              <a:rPr lang="en-US" sz="2000" b="1" dirty="0" err="1">
                <a:latin typeface="SimSun" panose="02010600030101010101" pitchFamily="2" charset="-122"/>
                <a:ea typeface="SimSun" panose="02010600030101010101" pitchFamily="2" charset="-122"/>
              </a:rPr>
              <a:t>前身</a:t>
            </a:r>
            <a:r>
              <a:rPr lang="zh-CN" altLang="en-US" sz="2000" dirty="0">
                <a:latin typeface="SimSun" panose="02010600030101010101" pitchFamily="2" charset="-122"/>
                <a:ea typeface="SimSun" panose="02010600030101010101" pitchFamily="2" charset="-122"/>
              </a:rPr>
              <a:t>：专家系统</a:t>
            </a:r>
            <a:r>
              <a:rPr lang="fr-FR" altLang="zh-CN" sz="2000" dirty="0">
                <a:latin typeface="SimSun" panose="02010600030101010101" pitchFamily="2" charset="-122"/>
                <a:ea typeface="SimSun" panose="02010600030101010101" pitchFamily="2" charset="-122"/>
              </a:rPr>
              <a:t>(Expert </a:t>
            </a:r>
            <a:r>
              <a:rPr lang="fr-FR" altLang="zh-CN" sz="2000" dirty="0" err="1">
                <a:latin typeface="SimSun" panose="02010600030101010101" pitchFamily="2" charset="-122"/>
                <a:ea typeface="SimSun" panose="02010600030101010101" pitchFamily="2" charset="-122"/>
              </a:rPr>
              <a:t>Systems</a:t>
            </a:r>
            <a:r>
              <a:rPr lang="en-US"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，指利用知识和推理过程来解决那些借助人类专家知识才能得已解决的问题的计算机程序。</a:t>
            </a:r>
            <a:endParaRPr lang="en-US" altLang="zh-CN" sz="2000" dirty="0">
              <a:latin typeface="SimSun" panose="02010600030101010101" pitchFamily="2" charset="-122"/>
              <a:ea typeface="SimSun" panose="02010600030101010101" pitchFamily="2" charset="-122"/>
            </a:endParaRPr>
          </a:p>
          <a:p>
            <a:pPr>
              <a:lnSpc>
                <a:spcPct val="150000"/>
              </a:lnSpc>
            </a:pPr>
            <a:endParaRPr lang="en-US" dirty="0">
              <a:latin typeface="SimSun" panose="02010600030101010101" pitchFamily="2" charset="-122"/>
              <a:ea typeface="SimSun" panose="02010600030101010101" pitchFamily="2" charset="-122"/>
            </a:endParaRPr>
          </a:p>
        </p:txBody>
      </p:sp>
      <p:sp>
        <p:nvSpPr>
          <p:cNvPr id="11" name="椭圆 10">
            <a:extLst>
              <a:ext uri="{FF2B5EF4-FFF2-40B4-BE49-F238E27FC236}">
                <a16:creationId xmlns:a16="http://schemas.microsoft.com/office/drawing/2014/main" id="{C2A87F63-B276-4F6B-9124-350D7BA2B09A}"/>
              </a:ext>
            </a:extLst>
          </p:cNvPr>
          <p:cNvSpPr/>
          <p:nvPr/>
        </p:nvSpPr>
        <p:spPr>
          <a:xfrm rot="18294752">
            <a:off x="11527208" y="3791176"/>
            <a:ext cx="680835" cy="68083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PA-矩形 10"/>
          <p:cNvSpPr/>
          <p:nvPr>
            <p:custDataLst>
              <p:tags r:id="rId1"/>
            </p:custDataLst>
          </p:nvPr>
        </p:nvSpPr>
        <p:spPr>
          <a:xfrm>
            <a:off x="7933774" y="-6341"/>
            <a:ext cx="3846088" cy="6134015"/>
          </a:xfrm>
          <a:prstGeom prst="rect">
            <a:avLst/>
          </a:prstGeom>
          <a:noFill/>
          <a:ln w="101600" cap="flat" cmpd="sng" algn="ctr">
            <a:gradFill>
              <a:gsLst>
                <a:gs pos="0">
                  <a:srgbClr val="186187"/>
                </a:gs>
                <a:gs pos="100000">
                  <a:srgbClr val="42819B"/>
                </a:gs>
              </a:gsLst>
              <a:lin ang="5400000" scaled="1"/>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6" name="PA-文本框 27"/>
          <p:cNvSpPr txBox="1"/>
          <p:nvPr>
            <p:custDataLst>
              <p:tags r:id="rId2"/>
            </p:custDataLst>
          </p:nvPr>
        </p:nvSpPr>
        <p:spPr>
          <a:xfrm>
            <a:off x="7859575" y="730326"/>
            <a:ext cx="3994485" cy="1569660"/>
          </a:xfrm>
          <a:prstGeom prst="rect">
            <a:avLst/>
          </a:prstGeom>
          <a:noFill/>
        </p:spPr>
        <p:txBody>
          <a:bodyPr wrap="square" rtlCol="0">
            <a:spAutoFit/>
          </a:bodyPr>
          <a:lstStyle/>
          <a:p>
            <a:r>
              <a:rPr lang="en-US" sz="4800" b="1" spc="300" dirty="0">
                <a:solidFill>
                  <a:srgbClr val="186187"/>
                </a:solidFill>
                <a:latin typeface="思源黑体 CN Bold" panose="020B0800000000000000" pitchFamily="34" charset="-122"/>
                <a:ea typeface="思源黑体 CN Bold" panose="020B0800000000000000" pitchFamily="34" charset="-122"/>
                <a:cs typeface="思源黑体 CN Light" panose="020B0300000000000000" pitchFamily="34" charset="-122"/>
              </a:rPr>
              <a:t>Knowledge graph</a:t>
            </a:r>
          </a:p>
        </p:txBody>
      </p:sp>
      <p:pic>
        <p:nvPicPr>
          <p:cNvPr id="2" name="图片 1">
            <a:extLst>
              <a:ext uri="{FF2B5EF4-FFF2-40B4-BE49-F238E27FC236}">
                <a16:creationId xmlns:a16="http://schemas.microsoft.com/office/drawing/2014/main" id="{3005E246-30DE-EB4B-981B-1B2F6F6A4CD7}"/>
              </a:ext>
            </a:extLst>
          </p:cNvPr>
          <p:cNvPicPr>
            <a:picLocks noChangeAspect="1"/>
          </p:cNvPicPr>
          <p:nvPr/>
        </p:nvPicPr>
        <p:blipFill>
          <a:blip r:embed="rId5"/>
          <a:stretch>
            <a:fillRect/>
          </a:stretch>
        </p:blipFill>
        <p:spPr>
          <a:xfrm>
            <a:off x="662331" y="-205896"/>
            <a:ext cx="6814203" cy="4497146"/>
          </a:xfrm>
          <a:prstGeom prst="rect">
            <a:avLst/>
          </a:prstGeom>
        </p:spPr>
      </p:pic>
      <p:sp>
        <p:nvSpPr>
          <p:cNvPr id="15" name="文本框 14">
            <a:extLst>
              <a:ext uri="{FF2B5EF4-FFF2-40B4-BE49-F238E27FC236}">
                <a16:creationId xmlns:a16="http://schemas.microsoft.com/office/drawing/2014/main" id="{D432E424-9466-AF47-9FB5-80C69D7634CB}"/>
              </a:ext>
            </a:extLst>
          </p:cNvPr>
          <p:cNvSpPr txBox="1"/>
          <p:nvPr/>
        </p:nvSpPr>
        <p:spPr>
          <a:xfrm>
            <a:off x="8015280" y="3115930"/>
            <a:ext cx="3683073" cy="2246769"/>
          </a:xfrm>
          <a:prstGeom prst="rect">
            <a:avLst/>
          </a:prstGeom>
          <a:noFill/>
        </p:spPr>
        <p:txBody>
          <a:bodyPr wrap="square" rtlCol="0">
            <a:spAutoFit/>
          </a:bodyPr>
          <a:lstStyle/>
          <a:p>
            <a:r>
              <a:rPr kumimoji="1" lang="zh-CN" altLang="en-US" sz="2000" dirty="0">
                <a:latin typeface="SimSun" panose="02010600030101010101" pitchFamily="2" charset="-122"/>
                <a:ea typeface="SimSun" panose="02010600030101010101" pitchFamily="2" charset="-122"/>
              </a:rPr>
              <a:t>传统知识系统的问题：</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无法理解关键字</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无法精确回答</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endParaRPr kumimoji="1" lang="en-US" altLang="zh-CN" sz="2000" dirty="0">
              <a:latin typeface="SimSun" panose="02010600030101010101" pitchFamily="2" charset="-122"/>
              <a:ea typeface="SimSun" panose="02010600030101010101" pitchFamily="2" charset="-122"/>
            </a:endParaRPr>
          </a:p>
          <a:p>
            <a:r>
              <a:rPr kumimoji="1" lang="zh-CN" altLang="en-US" sz="2000" b="1" dirty="0">
                <a:latin typeface="SimSun" panose="02010600030101010101" pitchFamily="2" charset="-122"/>
                <a:ea typeface="SimSun" panose="02010600030101010101" pitchFamily="2" charset="-122"/>
              </a:rPr>
              <a:t>根本原因</a:t>
            </a:r>
            <a:r>
              <a:rPr kumimoji="1" lang="zh-CN" altLang="en-US" sz="2000" dirty="0">
                <a:latin typeface="SimSun" panose="02010600030101010101" pitchFamily="2" charset="-122"/>
                <a:ea typeface="SimSun" panose="02010600030101010101" pitchFamily="2" charset="-122"/>
              </a:rPr>
              <a:t>：</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缺乏大规模背景知识</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传统知识表达难以满足需求</a:t>
            </a:r>
            <a:endParaRPr kumimoji="1" lang="en-US" altLang="zh-CN" sz="2000" dirty="0">
              <a:latin typeface="SimSun" panose="02010600030101010101" pitchFamily="2" charset="-122"/>
              <a:ea typeface="SimSun"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6"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34B5BC8-A335-47B5-9494-550AC3A6057B}"/>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095988" y="2650427"/>
            <a:ext cx="6096012" cy="6096012"/>
          </a:xfrm>
          <a:prstGeom prst="rect">
            <a:avLst/>
          </a:prstGeom>
        </p:spPr>
      </p:pic>
      <p:pic>
        <p:nvPicPr>
          <p:cNvPr id="22" name="图片 21">
            <a:extLst>
              <a:ext uri="{FF2B5EF4-FFF2-40B4-BE49-F238E27FC236}">
                <a16:creationId xmlns:a16="http://schemas.microsoft.com/office/drawing/2014/main" id="{50E7350D-55B1-49B8-A42B-60ABB376D2FD}"/>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19" y="-877474"/>
            <a:ext cx="6096012" cy="6096012"/>
          </a:xfrm>
          <a:prstGeom prst="rect">
            <a:avLst/>
          </a:prstGeom>
        </p:spPr>
      </p:pic>
      <p:sp>
        <p:nvSpPr>
          <p:cNvPr id="18" name="椭圆 17">
            <a:extLst>
              <a:ext uri="{FF2B5EF4-FFF2-40B4-BE49-F238E27FC236}">
                <a16:creationId xmlns:a16="http://schemas.microsoft.com/office/drawing/2014/main" id="{B3CFA7A2-DB9B-472D-9624-B6B08A42850B}"/>
              </a:ext>
            </a:extLst>
          </p:cNvPr>
          <p:cNvSpPr/>
          <p:nvPr/>
        </p:nvSpPr>
        <p:spPr>
          <a:xfrm>
            <a:off x="4396050" y="1380576"/>
            <a:ext cx="782575" cy="78257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3" name="PA-组合 12"/>
          <p:cNvGrpSpPr/>
          <p:nvPr>
            <p:custDataLst>
              <p:tags r:id="rId1"/>
            </p:custDataLst>
          </p:nvPr>
        </p:nvGrpSpPr>
        <p:grpSpPr>
          <a:xfrm>
            <a:off x="1455350" y="451078"/>
            <a:ext cx="8982061" cy="5909226"/>
            <a:chOff x="1370834" y="327503"/>
            <a:chExt cx="6582526" cy="6500146"/>
          </a:xfrm>
        </p:grpSpPr>
        <p:sp>
          <p:nvSpPr>
            <p:cNvPr id="14" name="PA-矩形 13"/>
            <p:cNvSpPr/>
            <p:nvPr>
              <p:custDataLst>
                <p:tags r:id="rId2"/>
              </p:custDataLst>
            </p:nvPr>
          </p:nvSpPr>
          <p:spPr>
            <a:xfrm>
              <a:off x="3338567" y="327503"/>
              <a:ext cx="2534672" cy="696505"/>
            </a:xfrm>
            <a:prstGeom prst="rect">
              <a:avLst/>
            </a:prstGeom>
          </p:spPr>
          <p:txBody>
            <a:bodyPr wrap="square">
              <a:spAutoFit/>
              <a:scene3d>
                <a:camera prst="orthographicFront"/>
                <a:lightRig rig="threePt" dir="t"/>
              </a:scene3d>
              <a:sp3d contourW="12700"/>
            </a:bodyPr>
            <a:lstStyle/>
            <a:p>
              <a:pPr algn="ctr">
                <a:lnSpc>
                  <a:spcPct val="120000"/>
                </a:lnSpc>
              </a:pPr>
              <a:r>
                <a:rPr lang="zh-CN" altLang="fr-FR" sz="32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Light" panose="020B0300000000000000" pitchFamily="34" charset="-122"/>
                  <a:sym typeface="Century Gothic" panose="020B0502020202020204" pitchFamily="34" charset="0"/>
                </a:rPr>
                <a:t>知识</a:t>
              </a:r>
              <a:r>
                <a:rPr lang="zh-CN" altLang="en-US" sz="32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Light" panose="020B0300000000000000" pitchFamily="34" charset="-122"/>
                  <a:sym typeface="Century Gothic" panose="020B0502020202020204" pitchFamily="34" charset="0"/>
                </a:rPr>
                <a:t>图谱应用</a:t>
              </a:r>
            </a:p>
          </p:txBody>
        </p:sp>
        <p:sp>
          <p:nvSpPr>
            <p:cNvPr id="15" name="PA-文本框 14"/>
            <p:cNvSpPr txBox="1"/>
            <p:nvPr>
              <p:custDataLst>
                <p:tags r:id="rId3"/>
              </p:custDataLst>
            </p:nvPr>
          </p:nvSpPr>
          <p:spPr>
            <a:xfrm>
              <a:off x="1370834" y="5281937"/>
              <a:ext cx="6582526" cy="1545712"/>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2000" b="1" dirty="0">
                  <a:latin typeface="SimSun" panose="02010600030101010101" pitchFamily="2" charset="-122"/>
                  <a:ea typeface="SimSun" panose="02010600030101010101" pitchFamily="2" charset="-122"/>
                </a:rPr>
                <a:t>应用</a:t>
              </a:r>
              <a:r>
                <a:rPr lang="zh-CN" altLang="en-US" sz="2000" dirty="0">
                  <a:latin typeface="SimSun" panose="02010600030101010101" pitchFamily="2" charset="-122"/>
                  <a:ea typeface="SimSun" panose="02010600030101010101" pitchFamily="2" charset="-122"/>
                </a:rPr>
                <a:t>：在通用领域里解决搜索引擎优化和问答系统</a:t>
              </a:r>
              <a:r>
                <a:rPr lang="en-US" altLang="zh-CN" sz="2000" dirty="0">
                  <a:latin typeface="SimSun" panose="02010600030101010101" pitchFamily="2" charset="-122"/>
                  <a:ea typeface="SimSun" panose="02010600030101010101" pitchFamily="2" charset="-122"/>
                </a:rPr>
                <a:t>(</a:t>
              </a: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Question-</a:t>
              </a:r>
              <a:r>
                <a:rPr lang="fr-FR" altLang="zh-CN" sz="2000" dirty="0" err="1">
                  <a:latin typeface="Times New Roman" panose="02020603050405020304" pitchFamily="18" charset="0"/>
                  <a:ea typeface="SimSun" panose="02010600030101010101" pitchFamily="2" charset="-122"/>
                  <a:cs typeface="Times New Roman" panose="02020603050405020304" pitchFamily="18" charset="0"/>
                </a:rPr>
                <a:t>Answering</a:t>
              </a:r>
              <a:r>
                <a:rPr lang="fr-FR"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等方面的问题，在特定领域</a:t>
              </a:r>
              <a:r>
                <a:rPr lang="en-US" altLang="zh-CN" sz="2000" dirty="0">
                  <a:latin typeface="SimSun" panose="02010600030101010101" pitchFamily="2" charset="-122"/>
                  <a:ea typeface="SimSun" panose="02010600030101010101" pitchFamily="2" charset="-122"/>
                </a:rPr>
                <a:t>(</a:t>
              </a: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Domain-</a:t>
              </a:r>
              <a:r>
                <a:rPr lang="fr-FR" altLang="zh-CN" sz="2000" dirty="0" err="1">
                  <a:latin typeface="Times New Roman" panose="02020603050405020304" pitchFamily="18" charset="0"/>
                  <a:ea typeface="SimSun" panose="02010600030101010101" pitchFamily="2" charset="-122"/>
                  <a:cs typeface="Times New Roman" panose="02020603050405020304" pitchFamily="18" charset="0"/>
                </a:rPr>
                <a:t>Specific</a:t>
              </a:r>
              <a:r>
                <a:rPr lang="fr-FR" altLang="zh-CN" sz="2000" dirty="0">
                  <a:latin typeface="SimSun" panose="02010600030101010101" pitchFamily="2" charset="-122"/>
                  <a:ea typeface="SimSun" panose="02010600030101010101" pitchFamily="2" charset="-122"/>
                </a:rPr>
                <a:t>)</a:t>
              </a:r>
              <a:r>
                <a:rPr lang="zh-CN" altLang="fr-FR" sz="2000" dirty="0">
                  <a:latin typeface="SimSun" panose="02010600030101010101" pitchFamily="2" charset="-122"/>
                  <a:ea typeface="SimSun" panose="02010600030101010101" pitchFamily="2" charset="-122"/>
                </a:rPr>
                <a:t>里</a:t>
              </a:r>
              <a:r>
                <a:rPr lang="zh-CN" altLang="en-US" sz="2000" dirty="0">
                  <a:latin typeface="SimSun" panose="02010600030101010101" pitchFamily="2" charset="-122"/>
                  <a:ea typeface="SimSun" panose="02010600030101010101" pitchFamily="2" charset="-122"/>
                </a:rPr>
                <a:t>，如金融、推荐系统、农业等，功能同样十分强大。</a:t>
              </a:r>
              <a:endParaRPr lang="en-US" altLang="zh-CN" sz="2000" dirty="0">
                <a:latin typeface="SimSun" panose="02010600030101010101" pitchFamily="2" charset="-122"/>
                <a:ea typeface="SimSun" panose="02010600030101010101" pitchFamily="2" charset="-122"/>
              </a:endParaRPr>
            </a:p>
          </p:txBody>
        </p:sp>
      </p:grpSp>
      <p:sp>
        <p:nvSpPr>
          <p:cNvPr id="19" name="椭圆 18">
            <a:extLst>
              <a:ext uri="{FF2B5EF4-FFF2-40B4-BE49-F238E27FC236}">
                <a16:creationId xmlns:a16="http://schemas.microsoft.com/office/drawing/2014/main" id="{D5953D2D-7540-4DE3-B88B-655DC5B57999}"/>
              </a:ext>
            </a:extLst>
          </p:cNvPr>
          <p:cNvSpPr/>
          <p:nvPr/>
        </p:nvSpPr>
        <p:spPr>
          <a:xfrm>
            <a:off x="-527645" y="6024764"/>
            <a:ext cx="1055291" cy="1055291"/>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1B5F0E80-6DED-4945-8C4A-12DB5F29247A}"/>
              </a:ext>
            </a:extLst>
          </p:cNvPr>
          <p:cNvSpPr/>
          <p:nvPr/>
        </p:nvSpPr>
        <p:spPr>
          <a:xfrm rot="18294752">
            <a:off x="11527208" y="3791176"/>
            <a:ext cx="680835" cy="68083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pic>
        <p:nvPicPr>
          <p:cNvPr id="12" name="图片 11">
            <a:extLst>
              <a:ext uri="{FF2B5EF4-FFF2-40B4-BE49-F238E27FC236}">
                <a16:creationId xmlns:a16="http://schemas.microsoft.com/office/drawing/2014/main" id="{D40C9E9C-411E-C34C-BBD6-F0B2096DDBEA}"/>
              </a:ext>
            </a:extLst>
          </p:cNvPr>
          <p:cNvPicPr>
            <a:picLocks noChangeAspect="1"/>
          </p:cNvPicPr>
          <p:nvPr/>
        </p:nvPicPr>
        <p:blipFill>
          <a:blip r:embed="rId8"/>
          <a:stretch>
            <a:fillRect/>
          </a:stretch>
        </p:blipFill>
        <p:spPr>
          <a:xfrm>
            <a:off x="58606" y="1198222"/>
            <a:ext cx="7178659" cy="3363228"/>
          </a:xfrm>
          <a:prstGeom prst="rect">
            <a:avLst/>
          </a:prstGeom>
        </p:spPr>
      </p:pic>
      <p:sp>
        <p:nvSpPr>
          <p:cNvPr id="17" name="文本框 16">
            <a:extLst>
              <a:ext uri="{FF2B5EF4-FFF2-40B4-BE49-F238E27FC236}">
                <a16:creationId xmlns:a16="http://schemas.microsoft.com/office/drawing/2014/main" id="{BD979EC3-E831-9F4B-AEF5-C9386366F53B}"/>
              </a:ext>
            </a:extLst>
          </p:cNvPr>
          <p:cNvSpPr txBox="1"/>
          <p:nvPr/>
        </p:nvSpPr>
        <p:spPr>
          <a:xfrm>
            <a:off x="7180902" y="2339988"/>
            <a:ext cx="5104342" cy="2246769"/>
          </a:xfrm>
          <a:prstGeom prst="rect">
            <a:avLst/>
          </a:prstGeom>
          <a:noFill/>
          <a:ln>
            <a:noFill/>
          </a:ln>
        </p:spPr>
        <p:txBody>
          <a:bodyPr wrap="square" rtlCol="0">
            <a:spAutoFit/>
          </a:bodyPr>
          <a:lstStyle/>
          <a:p>
            <a:r>
              <a:rPr kumimoji="1" lang="zh-CN" altLang="en-US" sz="2000" dirty="0">
                <a:latin typeface="SimSun" panose="02010600030101010101" pitchFamily="2" charset="-122"/>
                <a:ea typeface="SimSun" panose="02010600030101010101" pitchFamily="2" charset="-122"/>
              </a:rPr>
              <a:t>应用场景：</a:t>
            </a:r>
            <a:endParaRPr kumimoji="1" lang="en-US" altLang="zh-CN" sz="2000" dirty="0">
              <a:latin typeface="SimSun" panose="02010600030101010101" pitchFamily="2" charset="-122"/>
              <a:ea typeface="SimSun" panose="02010600030101010101" pitchFamily="2" charset="-122"/>
            </a:endParaRPr>
          </a:p>
          <a:p>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通用</a:t>
            </a:r>
            <a:r>
              <a:rPr kumimoji="1" lang="zh-Hans" altLang="en-US" sz="2000" dirty="0">
                <a:latin typeface="SimSun" panose="02010600030101010101" pitchFamily="2" charset="-122"/>
                <a:ea typeface="SimSun" panose="02010600030101010101" pitchFamily="2" charset="-122"/>
              </a:rPr>
              <a:t> </a:t>
            </a:r>
            <a:r>
              <a:rPr kumimoji="1" lang="en-US" altLang="zh-Hans" sz="2000" dirty="0">
                <a:latin typeface="SimSun" panose="02010600030101010101" pitchFamily="2" charset="-122"/>
                <a:ea typeface="SimSun" panose="02010600030101010101" pitchFamily="2" charset="-122"/>
              </a:rPr>
              <a:t>vs</a:t>
            </a:r>
            <a:r>
              <a:rPr kumimoji="1" lang="zh-Hans" altLang="en-US" sz="2000" dirty="0">
                <a:latin typeface="SimSun" panose="02010600030101010101" pitchFamily="2" charset="-122"/>
                <a:ea typeface="SimSun" panose="02010600030101010101" pitchFamily="2" charset="-122"/>
              </a:rPr>
              <a:t> </a:t>
            </a:r>
            <a:r>
              <a:rPr kumimoji="1" lang="zh-CN" altLang="en-US" sz="2000" dirty="0">
                <a:latin typeface="SimSun" panose="02010600030101010101" pitchFamily="2" charset="-122"/>
                <a:ea typeface="SimSun" panose="02010600030101010101" pitchFamily="2" charset="-122"/>
              </a:rPr>
              <a:t>领域</a:t>
            </a:r>
            <a:r>
              <a:rPr kumimoji="1" lang="en-US" altLang="zh-CN" sz="2000" dirty="0">
                <a:latin typeface="SimSun" panose="02010600030101010101" pitchFamily="2" charset="-122"/>
                <a:ea typeface="SimSun" panose="02010600030101010101" pitchFamily="2" charset="-122"/>
              </a:rPr>
              <a:t>/</a:t>
            </a:r>
            <a:r>
              <a:rPr kumimoji="1" lang="zh-CN" altLang="en-US" sz="2000" dirty="0">
                <a:latin typeface="SimSun" panose="02010600030101010101" pitchFamily="2" charset="-122"/>
                <a:ea typeface="SimSun" panose="02010600030101010101" pitchFamily="2" charset="-122"/>
              </a:rPr>
              <a:t>行业应用</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从搜索延伸至推荐、问答等复杂任务</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从简单关系发现到深层关系推理</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从回答</a:t>
            </a:r>
            <a:r>
              <a:rPr kumimoji="1" lang="en-US" altLang="zh-CN" sz="2000" dirty="0">
                <a:latin typeface="SimSun" panose="02010600030101010101" pitchFamily="2" charset="-122"/>
                <a:ea typeface="SimSun" panose="02010600030101010101" pitchFamily="2" charset="-122"/>
              </a:rPr>
              <a:t>what</a:t>
            </a:r>
            <a:r>
              <a:rPr kumimoji="1" lang="zh-CN" altLang="en-US" sz="2000" dirty="0">
                <a:latin typeface="SimSun" panose="02010600030101010101" pitchFamily="2" charset="-122"/>
                <a:ea typeface="SimSun" panose="02010600030101010101" pitchFamily="2" charset="-122"/>
              </a:rPr>
              <a:t>问题到回答</a:t>
            </a:r>
            <a:r>
              <a:rPr kumimoji="1" lang="en-US" altLang="zh-CN" sz="2000" dirty="0">
                <a:latin typeface="SimSun" panose="02010600030101010101" pitchFamily="2" charset="-122"/>
                <a:ea typeface="SimSun" panose="02010600030101010101" pitchFamily="2" charset="-122"/>
              </a:rPr>
              <a:t>why</a:t>
            </a:r>
            <a:r>
              <a:rPr kumimoji="1" lang="zh-CN" altLang="en-US" sz="2000" dirty="0">
                <a:latin typeface="SimSun" panose="02010600030101010101" pitchFamily="2" charset="-122"/>
                <a:ea typeface="SimSun" panose="02010600030101010101" pitchFamily="2" charset="-122"/>
              </a:rPr>
              <a:t>问题</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从关键词交互到更自然的人机对话式交互</a:t>
            </a:r>
          </a:p>
        </p:txBody>
      </p:sp>
      <p:cxnSp>
        <p:nvCxnSpPr>
          <p:cNvPr id="6" name="直线连接符 5">
            <a:extLst>
              <a:ext uri="{FF2B5EF4-FFF2-40B4-BE49-F238E27FC236}">
                <a16:creationId xmlns:a16="http://schemas.microsoft.com/office/drawing/2014/main" id="{1BC4F617-2506-CB49-85BC-E556708910ED}"/>
              </a:ext>
            </a:extLst>
          </p:cNvPr>
          <p:cNvCxnSpPr/>
          <p:nvPr/>
        </p:nvCxnSpPr>
        <p:spPr>
          <a:xfrm>
            <a:off x="4558501" y="2163151"/>
            <a:ext cx="2622402"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直线连接符 20">
            <a:extLst>
              <a:ext uri="{FF2B5EF4-FFF2-40B4-BE49-F238E27FC236}">
                <a16:creationId xmlns:a16="http://schemas.microsoft.com/office/drawing/2014/main" id="{08587A76-3700-0340-ADA2-129DF5CA28A8}"/>
              </a:ext>
            </a:extLst>
          </p:cNvPr>
          <p:cNvCxnSpPr>
            <a:cxnSpLocks/>
          </p:cNvCxnSpPr>
          <p:nvPr/>
        </p:nvCxnSpPr>
        <p:spPr>
          <a:xfrm flipV="1">
            <a:off x="4588629" y="4323170"/>
            <a:ext cx="2592273" cy="2670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直线连接符 24">
            <a:extLst>
              <a:ext uri="{FF2B5EF4-FFF2-40B4-BE49-F238E27FC236}">
                <a16:creationId xmlns:a16="http://schemas.microsoft.com/office/drawing/2014/main" id="{1C3947E3-46D5-8645-A93C-97E14F5C8351}"/>
              </a:ext>
            </a:extLst>
          </p:cNvPr>
          <p:cNvCxnSpPr>
            <a:cxnSpLocks/>
          </p:cNvCxnSpPr>
          <p:nvPr/>
        </p:nvCxnSpPr>
        <p:spPr>
          <a:xfrm>
            <a:off x="4588629" y="2137844"/>
            <a:ext cx="1" cy="219918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6" name="直线连接符 25">
            <a:extLst>
              <a:ext uri="{FF2B5EF4-FFF2-40B4-BE49-F238E27FC236}">
                <a16:creationId xmlns:a16="http://schemas.microsoft.com/office/drawing/2014/main" id="{4742B934-4E18-A047-8FE5-992B68E993F3}"/>
              </a:ext>
            </a:extLst>
          </p:cNvPr>
          <p:cNvCxnSpPr>
            <a:cxnSpLocks/>
          </p:cNvCxnSpPr>
          <p:nvPr/>
        </p:nvCxnSpPr>
        <p:spPr>
          <a:xfrm>
            <a:off x="7154669" y="2157136"/>
            <a:ext cx="0" cy="2140727"/>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1580201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2FE9548F-DDF6-4C7B-BDC6-69954C6D1118}"/>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713" y="-1427045"/>
            <a:ext cx="6096012" cy="6096012"/>
          </a:xfrm>
          <a:prstGeom prst="rect">
            <a:avLst/>
          </a:prstGeom>
        </p:spPr>
      </p:pic>
      <p:sp>
        <p:nvSpPr>
          <p:cNvPr id="116" name="PA-文本框 55"/>
          <p:cNvSpPr txBox="1"/>
          <p:nvPr>
            <p:custDataLst>
              <p:tags r:id="rId1"/>
            </p:custDataLst>
          </p:nvPr>
        </p:nvSpPr>
        <p:spPr>
          <a:xfrm>
            <a:off x="765023" y="518426"/>
            <a:ext cx="3485901" cy="715581"/>
          </a:xfrm>
          <a:prstGeom prst="rect">
            <a:avLst/>
          </a:prstGeom>
          <a:noFill/>
        </p:spPr>
        <p:txBody>
          <a:bodyPr wrap="square" rtlCol="0">
            <a:spAutoFit/>
          </a:bodyPr>
          <a:lstStyle/>
          <a:p>
            <a:pPr algn="ctr">
              <a:lnSpc>
                <a:spcPct val="150000"/>
              </a:lnSpc>
            </a:pPr>
            <a:r>
              <a:rPr lang="en-US" sz="3200" dirty="0" err="1">
                <a:latin typeface="SimSun" panose="02010600030101010101" pitchFamily="2" charset="-122"/>
                <a:ea typeface="SimSun" panose="02010600030101010101" pitchFamily="2" charset="-122"/>
                <a:cs typeface="思源黑体 CN Light" panose="020B0300000000000000" pitchFamily="34" charset="-122"/>
              </a:rPr>
              <a:t>知识图谱相关领域</a:t>
            </a:r>
            <a:endParaRPr lang="en-US" sz="3200" dirty="0">
              <a:latin typeface="SimSun" panose="02010600030101010101" pitchFamily="2" charset="-122"/>
              <a:ea typeface="SimSun" panose="02010600030101010101" pitchFamily="2" charset="-122"/>
              <a:cs typeface="思源黑体 CN Light" panose="020B0300000000000000" pitchFamily="34" charset="-122"/>
            </a:endParaRPr>
          </a:p>
        </p:txBody>
      </p:sp>
      <p:sp>
        <p:nvSpPr>
          <p:cNvPr id="34" name="椭圆 33">
            <a:extLst>
              <a:ext uri="{FF2B5EF4-FFF2-40B4-BE49-F238E27FC236}">
                <a16:creationId xmlns:a16="http://schemas.microsoft.com/office/drawing/2014/main" id="{893A161B-4813-4D90-9A78-C087B74A82AC}"/>
              </a:ext>
            </a:extLst>
          </p:cNvPr>
          <p:cNvSpPr/>
          <p:nvPr/>
        </p:nvSpPr>
        <p:spPr>
          <a:xfrm>
            <a:off x="0" y="5821316"/>
            <a:ext cx="765023" cy="76502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
        <p:nvSpPr>
          <p:cNvPr id="4" name="文本框 3">
            <a:extLst>
              <a:ext uri="{FF2B5EF4-FFF2-40B4-BE49-F238E27FC236}">
                <a16:creationId xmlns:a16="http://schemas.microsoft.com/office/drawing/2014/main" id="{E78874F8-3EB7-4642-9BEC-026E8D5B6AF5}"/>
              </a:ext>
            </a:extLst>
          </p:cNvPr>
          <p:cNvSpPr txBox="1"/>
          <p:nvPr/>
        </p:nvSpPr>
        <p:spPr>
          <a:xfrm>
            <a:off x="6629400" y="1500188"/>
            <a:ext cx="4329113" cy="646331"/>
          </a:xfrm>
          <a:prstGeom prst="rect">
            <a:avLst/>
          </a:prstGeom>
          <a:noFill/>
        </p:spPr>
        <p:txBody>
          <a:bodyPr wrap="square" rtlCol="0">
            <a:spAutoFit/>
          </a:bodyPr>
          <a:lstStyle/>
          <a:p>
            <a:endParaRPr lang="zh-CN" altLang="en-US" dirty="0">
              <a:latin typeface="SimSun" panose="02010600030101010101" pitchFamily="2" charset="-122"/>
              <a:ea typeface="SimSun" panose="02010600030101010101" pitchFamily="2" charset="-122"/>
            </a:endParaRPr>
          </a:p>
          <a:p>
            <a:endParaRPr lang="en-US" dirty="0"/>
          </a:p>
        </p:txBody>
      </p:sp>
      <p:sp>
        <p:nvSpPr>
          <p:cNvPr id="9" name="文本框 8">
            <a:extLst>
              <a:ext uri="{FF2B5EF4-FFF2-40B4-BE49-F238E27FC236}">
                <a16:creationId xmlns:a16="http://schemas.microsoft.com/office/drawing/2014/main" id="{C8C9BC09-F5A3-3A45-AC27-348B2DB53B64}"/>
              </a:ext>
            </a:extLst>
          </p:cNvPr>
          <p:cNvSpPr txBox="1"/>
          <p:nvPr/>
        </p:nvSpPr>
        <p:spPr>
          <a:xfrm>
            <a:off x="7451334" y="2200767"/>
            <a:ext cx="3035684" cy="2277547"/>
          </a:xfrm>
          <a:prstGeom prst="rect">
            <a:avLst/>
          </a:prstGeom>
          <a:noFill/>
          <a:ln>
            <a:noFill/>
          </a:ln>
        </p:spPr>
        <p:txBody>
          <a:bodyPr wrap="square" rtlCol="0">
            <a:spAutoFit/>
          </a:bodyPr>
          <a:lstStyle/>
          <a:p>
            <a:r>
              <a:rPr kumimoji="1" lang="zh-CN" altLang="en-US" sz="2400" dirty="0">
                <a:latin typeface="SimSun" panose="02010600030101010101" pitchFamily="2" charset="-122"/>
                <a:ea typeface="SimSun" panose="02010600030101010101" pitchFamily="2" charset="-122"/>
              </a:rPr>
              <a:t>技术生态：</a:t>
            </a:r>
            <a:endParaRPr kumimoji="1" lang="en-US" altLang="zh-CN" sz="2400" dirty="0">
              <a:latin typeface="SimSun" panose="02010600030101010101" pitchFamily="2" charset="-122"/>
              <a:ea typeface="SimSun" panose="02010600030101010101" pitchFamily="2" charset="-122"/>
            </a:endParaRPr>
          </a:p>
          <a:p>
            <a:endParaRPr kumimoji="1" lang="en-US" altLang="zh-CN"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机器学习</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深度学习</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自然语言处理</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数据挖掘</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知识图谱</a:t>
            </a:r>
          </a:p>
        </p:txBody>
      </p:sp>
      <p:pic>
        <p:nvPicPr>
          <p:cNvPr id="2" name="图片 1">
            <a:extLst>
              <a:ext uri="{FF2B5EF4-FFF2-40B4-BE49-F238E27FC236}">
                <a16:creationId xmlns:a16="http://schemas.microsoft.com/office/drawing/2014/main" id="{90039AE8-B840-404D-B517-62A8DFB6CCE3}"/>
              </a:ext>
            </a:extLst>
          </p:cNvPr>
          <p:cNvPicPr>
            <a:picLocks noChangeAspect="1"/>
          </p:cNvPicPr>
          <p:nvPr/>
        </p:nvPicPr>
        <p:blipFill>
          <a:blip r:embed="rId6"/>
          <a:stretch>
            <a:fillRect/>
          </a:stretch>
        </p:blipFill>
        <p:spPr>
          <a:xfrm>
            <a:off x="716633" y="2367866"/>
            <a:ext cx="5486400" cy="3022600"/>
          </a:xfrm>
          <a:prstGeom prst="rect">
            <a:avLst/>
          </a:prstGeom>
        </p:spPr>
      </p:pic>
    </p:spTree>
    <p:extLst>
      <p:ext uri="{BB962C8B-B14F-4D97-AF65-F5344CB8AC3E}">
        <p14:creationId xmlns:p14="http://schemas.microsoft.com/office/powerpoint/2010/main" val="4694703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34B5BC8-A335-47B5-9494-550AC3A6057B}"/>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599021" y="2976759"/>
            <a:ext cx="6096012" cy="6096012"/>
          </a:xfrm>
          <a:prstGeom prst="rect">
            <a:avLst/>
          </a:prstGeom>
        </p:spPr>
      </p:pic>
      <p:pic>
        <p:nvPicPr>
          <p:cNvPr id="22" name="图片 21">
            <a:extLst>
              <a:ext uri="{FF2B5EF4-FFF2-40B4-BE49-F238E27FC236}">
                <a16:creationId xmlns:a16="http://schemas.microsoft.com/office/drawing/2014/main" id="{50E7350D-55B1-49B8-A42B-60ABB376D2FD}"/>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82" y="-1331117"/>
            <a:ext cx="6096012" cy="6096012"/>
          </a:xfrm>
          <a:prstGeom prst="rect">
            <a:avLst/>
          </a:prstGeom>
        </p:spPr>
      </p:pic>
      <p:sp>
        <p:nvSpPr>
          <p:cNvPr id="18" name="椭圆 17">
            <a:extLst>
              <a:ext uri="{FF2B5EF4-FFF2-40B4-BE49-F238E27FC236}">
                <a16:creationId xmlns:a16="http://schemas.microsoft.com/office/drawing/2014/main" id="{B3CFA7A2-DB9B-472D-9624-B6B08A42850B}"/>
              </a:ext>
            </a:extLst>
          </p:cNvPr>
          <p:cNvSpPr/>
          <p:nvPr/>
        </p:nvSpPr>
        <p:spPr>
          <a:xfrm>
            <a:off x="4396050" y="1380576"/>
            <a:ext cx="782575" cy="78257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PA-矩形 13"/>
          <p:cNvSpPr/>
          <p:nvPr>
            <p:custDataLst>
              <p:tags r:id="rId1"/>
            </p:custDataLst>
          </p:nvPr>
        </p:nvSpPr>
        <p:spPr>
          <a:xfrm>
            <a:off x="4140383" y="451078"/>
            <a:ext cx="3458639" cy="633187"/>
          </a:xfrm>
          <a:prstGeom prst="rect">
            <a:avLst/>
          </a:prstGeom>
        </p:spPr>
        <p:txBody>
          <a:bodyPr wrap="square">
            <a:spAutoFit/>
            <a:scene3d>
              <a:camera prst="orthographicFront"/>
              <a:lightRig rig="threePt" dir="t"/>
            </a:scene3d>
            <a:sp3d contourW="12700"/>
          </a:bodyPr>
          <a:lstStyle/>
          <a:p>
            <a:pPr algn="ctr">
              <a:lnSpc>
                <a:spcPct val="120000"/>
              </a:lnSpc>
            </a:pPr>
            <a:r>
              <a:rPr lang="zh-CN" altLang="fr-FR" sz="32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Light" panose="020B0300000000000000" pitchFamily="34" charset="-122"/>
                <a:sym typeface="Century Gothic" panose="020B0502020202020204" pitchFamily="34" charset="0"/>
              </a:rPr>
              <a:t>知识</a:t>
            </a:r>
            <a:r>
              <a:rPr lang="zh-CN" altLang="en-US" sz="32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Light" panose="020B0300000000000000" pitchFamily="34" charset="-122"/>
                <a:sym typeface="Century Gothic" panose="020B0502020202020204" pitchFamily="34" charset="0"/>
              </a:rPr>
              <a:t>图谱系统结构</a:t>
            </a:r>
          </a:p>
        </p:txBody>
      </p:sp>
      <p:sp>
        <p:nvSpPr>
          <p:cNvPr id="19" name="椭圆 18">
            <a:extLst>
              <a:ext uri="{FF2B5EF4-FFF2-40B4-BE49-F238E27FC236}">
                <a16:creationId xmlns:a16="http://schemas.microsoft.com/office/drawing/2014/main" id="{D5953D2D-7540-4DE3-B88B-655DC5B57999}"/>
              </a:ext>
            </a:extLst>
          </p:cNvPr>
          <p:cNvSpPr/>
          <p:nvPr/>
        </p:nvSpPr>
        <p:spPr>
          <a:xfrm>
            <a:off x="-527645" y="6024764"/>
            <a:ext cx="1055291" cy="1055291"/>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1B5F0E80-6DED-4945-8C4A-12DB5F29247A}"/>
              </a:ext>
            </a:extLst>
          </p:cNvPr>
          <p:cNvSpPr/>
          <p:nvPr/>
        </p:nvSpPr>
        <p:spPr>
          <a:xfrm rot="18294752">
            <a:off x="11527208" y="3791176"/>
            <a:ext cx="680835" cy="68083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pic>
        <p:nvPicPr>
          <p:cNvPr id="1026" name="Picture 2" descr="知 识 图 语 构 建 新 过 程 &#10;结 构 化 &#10;半 结 构 &#10;化 据 &#10;菲 结 构 &#10;信 息 获 取 &#10;关 系 抽 取 &#10;知 识 推 理 &#10;指 消 解 &#10;量 评 份 &#10;实 体 消 &#10;才 体 抽 取 &#10;知 识 ">
            <a:extLst>
              <a:ext uri="{FF2B5EF4-FFF2-40B4-BE49-F238E27FC236}">
                <a16:creationId xmlns:a16="http://schemas.microsoft.com/office/drawing/2014/main" id="{56484E89-70CC-1246-B954-EE698F8653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6036" y="1309137"/>
            <a:ext cx="7746293" cy="51985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78"/>
</p:tagLst>
</file>

<file path=ppt/tags/tag10.xml><?xml version="1.0" encoding="utf-8"?>
<p:tagLst xmlns:a="http://schemas.openxmlformats.org/drawingml/2006/main" xmlns:r="http://schemas.openxmlformats.org/officeDocument/2006/relationships" xmlns:p="http://schemas.openxmlformats.org/presentationml/2006/main">
  <p:tag name="PA" val="v5.2.5"/>
</p:tagLst>
</file>

<file path=ppt/tags/tag11.xml><?xml version="1.0" encoding="utf-8"?>
<p:tagLst xmlns:a="http://schemas.openxmlformats.org/drawingml/2006/main" xmlns:r="http://schemas.openxmlformats.org/officeDocument/2006/relationships" xmlns:p="http://schemas.openxmlformats.org/presentationml/2006/main">
  <p:tag name="PA" val="v5.2.5"/>
</p:tagLst>
</file>

<file path=ppt/tags/tag12.xml><?xml version="1.0" encoding="utf-8"?>
<p:tagLst xmlns:a="http://schemas.openxmlformats.org/drawingml/2006/main" xmlns:r="http://schemas.openxmlformats.org/officeDocument/2006/relationships" xmlns:p="http://schemas.openxmlformats.org/presentationml/2006/main">
  <p:tag name="PA" val="v5.2.5"/>
</p:tagLst>
</file>

<file path=ppt/tags/tag13.xml><?xml version="1.0" encoding="utf-8"?>
<p:tagLst xmlns:a="http://schemas.openxmlformats.org/drawingml/2006/main" xmlns:r="http://schemas.openxmlformats.org/officeDocument/2006/relationships" xmlns:p="http://schemas.openxmlformats.org/presentationml/2006/main">
  <p:tag name="PA" val="v5.2.5"/>
</p:tagLst>
</file>

<file path=ppt/tags/tag14.xml><?xml version="1.0" encoding="utf-8"?>
<p:tagLst xmlns:a="http://schemas.openxmlformats.org/drawingml/2006/main" xmlns:r="http://schemas.openxmlformats.org/officeDocument/2006/relationships" xmlns:p="http://schemas.openxmlformats.org/presentationml/2006/main">
  <p:tag name="PA" val="v5.2.5"/>
</p:tagLst>
</file>

<file path=ppt/tags/tag15.xml><?xml version="1.0" encoding="utf-8"?>
<p:tagLst xmlns:a="http://schemas.openxmlformats.org/drawingml/2006/main" xmlns:r="http://schemas.openxmlformats.org/officeDocument/2006/relationships" xmlns:p="http://schemas.openxmlformats.org/presentationml/2006/main">
  <p:tag name="PA" val="v5.2.5"/>
</p:tagLst>
</file>

<file path=ppt/tags/tag16.xml><?xml version="1.0" encoding="utf-8"?>
<p:tagLst xmlns:a="http://schemas.openxmlformats.org/drawingml/2006/main" xmlns:r="http://schemas.openxmlformats.org/officeDocument/2006/relationships" xmlns:p="http://schemas.openxmlformats.org/presentationml/2006/main">
  <p:tag name="PA" val="v5.2.5"/>
</p:tagLst>
</file>

<file path=ppt/tags/tag17.xml><?xml version="1.0" encoding="utf-8"?>
<p:tagLst xmlns:a="http://schemas.openxmlformats.org/drawingml/2006/main" xmlns:r="http://schemas.openxmlformats.org/officeDocument/2006/relationships" xmlns:p="http://schemas.openxmlformats.org/presentationml/2006/main">
  <p:tag name="PA" val="v5.2.5"/>
</p:tagLst>
</file>

<file path=ppt/tags/tag18.xml><?xml version="1.0" encoding="utf-8"?>
<p:tagLst xmlns:a="http://schemas.openxmlformats.org/drawingml/2006/main" xmlns:r="http://schemas.openxmlformats.org/officeDocument/2006/relationships" xmlns:p="http://schemas.openxmlformats.org/presentationml/2006/main">
  <p:tag name="PA" val="v5.2.5"/>
</p:tagLst>
</file>

<file path=ppt/tags/tag19.xml><?xml version="1.0" encoding="utf-8"?>
<p:tagLst xmlns:a="http://schemas.openxmlformats.org/drawingml/2006/main" xmlns:r="http://schemas.openxmlformats.org/officeDocument/2006/relationships" xmlns:p="http://schemas.openxmlformats.org/presentationml/2006/main">
  <p:tag name="PA" val="v5.2.5"/>
</p:tagLst>
</file>

<file path=ppt/tags/tag2.xml><?xml version="1.0" encoding="utf-8"?>
<p:tagLst xmlns:a="http://schemas.openxmlformats.org/drawingml/2006/main" xmlns:r="http://schemas.openxmlformats.org/officeDocument/2006/relationships" xmlns:p="http://schemas.openxmlformats.org/presentationml/2006/main">
  <p:tag name="PA" val="v5.2.5"/>
</p:tagLst>
</file>

<file path=ppt/tags/tag20.xml><?xml version="1.0" encoding="utf-8"?>
<p:tagLst xmlns:a="http://schemas.openxmlformats.org/drawingml/2006/main" xmlns:r="http://schemas.openxmlformats.org/officeDocument/2006/relationships" xmlns:p="http://schemas.openxmlformats.org/presentationml/2006/main">
  <p:tag name="PA" val="v5.2.5"/>
</p:tagLst>
</file>

<file path=ppt/tags/tag21.xml><?xml version="1.0" encoding="utf-8"?>
<p:tagLst xmlns:a="http://schemas.openxmlformats.org/drawingml/2006/main" xmlns:r="http://schemas.openxmlformats.org/officeDocument/2006/relationships" xmlns:p="http://schemas.openxmlformats.org/presentationml/2006/main">
  <p:tag name="PA" val="v5.2.5"/>
</p:tagLst>
</file>

<file path=ppt/tags/tag22.xml><?xml version="1.0" encoding="utf-8"?>
<p:tagLst xmlns:a="http://schemas.openxmlformats.org/drawingml/2006/main" xmlns:r="http://schemas.openxmlformats.org/officeDocument/2006/relationships" xmlns:p="http://schemas.openxmlformats.org/presentationml/2006/main">
  <p:tag name="PA" val="v5.2.5"/>
</p:tagLst>
</file>

<file path=ppt/tags/tag23.xml><?xml version="1.0" encoding="utf-8"?>
<p:tagLst xmlns:a="http://schemas.openxmlformats.org/drawingml/2006/main" xmlns:r="http://schemas.openxmlformats.org/officeDocument/2006/relationships" xmlns:p="http://schemas.openxmlformats.org/presentationml/2006/main">
  <p:tag name="PA" val="v5.2.5"/>
</p:tagLst>
</file>

<file path=ppt/tags/tag24.xml><?xml version="1.0" encoding="utf-8"?>
<p:tagLst xmlns:a="http://schemas.openxmlformats.org/drawingml/2006/main" xmlns:r="http://schemas.openxmlformats.org/officeDocument/2006/relationships" xmlns:p="http://schemas.openxmlformats.org/presentationml/2006/main">
  <p:tag name="PA" val="v5.2.5"/>
</p:tagLst>
</file>

<file path=ppt/tags/tag25.xml><?xml version="1.0" encoding="utf-8"?>
<p:tagLst xmlns:a="http://schemas.openxmlformats.org/drawingml/2006/main" xmlns:r="http://schemas.openxmlformats.org/officeDocument/2006/relationships" xmlns:p="http://schemas.openxmlformats.org/presentationml/2006/main">
  <p:tag name="PA" val="v5.2.5"/>
</p:tagLst>
</file>

<file path=ppt/tags/tag26.xml><?xml version="1.0" encoding="utf-8"?>
<p:tagLst xmlns:a="http://schemas.openxmlformats.org/drawingml/2006/main" xmlns:r="http://schemas.openxmlformats.org/officeDocument/2006/relationships" xmlns:p="http://schemas.openxmlformats.org/presentationml/2006/main">
  <p:tag name="PA" val="v5.2.5"/>
</p:tagLst>
</file>

<file path=ppt/tags/tag27.xml><?xml version="1.0" encoding="utf-8"?>
<p:tagLst xmlns:a="http://schemas.openxmlformats.org/drawingml/2006/main" xmlns:r="http://schemas.openxmlformats.org/officeDocument/2006/relationships" xmlns:p="http://schemas.openxmlformats.org/presentationml/2006/main">
  <p:tag name="PA" val="v5.2.5"/>
</p:tagLst>
</file>

<file path=ppt/tags/tag28.xml><?xml version="1.0" encoding="utf-8"?>
<p:tagLst xmlns:a="http://schemas.openxmlformats.org/drawingml/2006/main" xmlns:r="http://schemas.openxmlformats.org/officeDocument/2006/relationships" xmlns:p="http://schemas.openxmlformats.org/presentationml/2006/main">
  <p:tag name="PA" val="v5.2.5"/>
</p:tagLst>
</file>

<file path=ppt/tags/tag29.xml><?xml version="1.0" encoding="utf-8"?>
<p:tagLst xmlns:a="http://schemas.openxmlformats.org/drawingml/2006/main" xmlns:r="http://schemas.openxmlformats.org/officeDocument/2006/relationships" xmlns:p="http://schemas.openxmlformats.org/presentationml/2006/main">
  <p:tag name="PA" val="v5.2.5"/>
</p:tagLst>
</file>

<file path=ppt/tags/tag3.xml><?xml version="1.0" encoding="utf-8"?>
<p:tagLst xmlns:a="http://schemas.openxmlformats.org/drawingml/2006/main" xmlns:r="http://schemas.openxmlformats.org/officeDocument/2006/relationships" xmlns:p="http://schemas.openxmlformats.org/presentationml/2006/main">
  <p:tag name="PA" val="v5.2.5"/>
</p:tagLst>
</file>

<file path=ppt/tags/tag30.xml><?xml version="1.0" encoding="utf-8"?>
<p:tagLst xmlns:a="http://schemas.openxmlformats.org/drawingml/2006/main" xmlns:r="http://schemas.openxmlformats.org/officeDocument/2006/relationships" xmlns:p="http://schemas.openxmlformats.org/presentationml/2006/main">
  <p:tag name="PA" val="v5.2.5"/>
</p:tagLst>
</file>

<file path=ppt/tags/tag31.xml><?xml version="1.0" encoding="utf-8"?>
<p:tagLst xmlns:a="http://schemas.openxmlformats.org/drawingml/2006/main" xmlns:r="http://schemas.openxmlformats.org/officeDocument/2006/relationships" xmlns:p="http://schemas.openxmlformats.org/presentationml/2006/main">
  <p:tag name="PA" val="v5.2.5"/>
</p:tagLst>
</file>

<file path=ppt/tags/tag32.xml><?xml version="1.0" encoding="utf-8"?>
<p:tagLst xmlns:a="http://schemas.openxmlformats.org/drawingml/2006/main" xmlns:r="http://schemas.openxmlformats.org/officeDocument/2006/relationships" xmlns:p="http://schemas.openxmlformats.org/presentationml/2006/main">
  <p:tag name="PA" val="v5.2.5"/>
</p:tagLst>
</file>

<file path=ppt/tags/tag33.xml><?xml version="1.0" encoding="utf-8"?>
<p:tagLst xmlns:a="http://schemas.openxmlformats.org/drawingml/2006/main" xmlns:r="http://schemas.openxmlformats.org/officeDocument/2006/relationships" xmlns:p="http://schemas.openxmlformats.org/presentationml/2006/main">
  <p:tag name="PA" val="v5.2.5"/>
</p:tagLst>
</file>

<file path=ppt/tags/tag34.xml><?xml version="1.0" encoding="utf-8"?>
<p:tagLst xmlns:a="http://schemas.openxmlformats.org/drawingml/2006/main" xmlns:r="http://schemas.openxmlformats.org/officeDocument/2006/relationships" xmlns:p="http://schemas.openxmlformats.org/presentationml/2006/main">
  <p:tag name="PA" val="v5.2.5"/>
</p:tagLst>
</file>

<file path=ppt/tags/tag35.xml><?xml version="1.0" encoding="utf-8"?>
<p:tagLst xmlns:a="http://schemas.openxmlformats.org/drawingml/2006/main" xmlns:r="http://schemas.openxmlformats.org/officeDocument/2006/relationships" xmlns:p="http://schemas.openxmlformats.org/presentationml/2006/main">
  <p:tag name="PA" val="v5.2.5"/>
</p:tagLst>
</file>

<file path=ppt/tags/tag36.xml><?xml version="1.0" encoding="utf-8"?>
<p:tagLst xmlns:a="http://schemas.openxmlformats.org/drawingml/2006/main" xmlns:r="http://schemas.openxmlformats.org/officeDocument/2006/relationships" xmlns:p="http://schemas.openxmlformats.org/presentationml/2006/main">
  <p:tag name="PA" val="v5.2.5"/>
</p:tagLst>
</file>

<file path=ppt/tags/tag37.xml><?xml version="1.0" encoding="utf-8"?>
<p:tagLst xmlns:a="http://schemas.openxmlformats.org/drawingml/2006/main" xmlns:r="http://schemas.openxmlformats.org/officeDocument/2006/relationships" xmlns:p="http://schemas.openxmlformats.org/presentationml/2006/main">
  <p:tag name="PA" val="v5.2.5"/>
</p:tagLst>
</file>

<file path=ppt/tags/tag38.xml><?xml version="1.0" encoding="utf-8"?>
<p:tagLst xmlns:a="http://schemas.openxmlformats.org/drawingml/2006/main" xmlns:r="http://schemas.openxmlformats.org/officeDocument/2006/relationships" xmlns:p="http://schemas.openxmlformats.org/presentationml/2006/main">
  <p:tag name="PA" val="v5.2.5"/>
</p:tagLst>
</file>

<file path=ppt/tags/tag39.xml><?xml version="1.0" encoding="utf-8"?>
<p:tagLst xmlns:a="http://schemas.openxmlformats.org/drawingml/2006/main" xmlns:r="http://schemas.openxmlformats.org/officeDocument/2006/relationships" xmlns:p="http://schemas.openxmlformats.org/presentationml/2006/main">
  <p:tag name="PA" val="v5.2.5"/>
</p:tagLst>
</file>

<file path=ppt/tags/tag4.xml><?xml version="1.0" encoding="utf-8"?>
<p:tagLst xmlns:a="http://schemas.openxmlformats.org/drawingml/2006/main" xmlns:r="http://schemas.openxmlformats.org/officeDocument/2006/relationships" xmlns:p="http://schemas.openxmlformats.org/presentationml/2006/main">
  <p:tag name="PA" val="v5.2.5"/>
</p:tagLst>
</file>

<file path=ppt/tags/tag40.xml><?xml version="1.0" encoding="utf-8"?>
<p:tagLst xmlns:a="http://schemas.openxmlformats.org/drawingml/2006/main" xmlns:r="http://schemas.openxmlformats.org/officeDocument/2006/relationships" xmlns:p="http://schemas.openxmlformats.org/presentationml/2006/main">
  <p:tag name="PA" val="v5.2.5"/>
</p:tagLst>
</file>

<file path=ppt/tags/tag41.xml><?xml version="1.0" encoding="utf-8"?>
<p:tagLst xmlns:a="http://schemas.openxmlformats.org/drawingml/2006/main" xmlns:r="http://schemas.openxmlformats.org/officeDocument/2006/relationships" xmlns:p="http://schemas.openxmlformats.org/presentationml/2006/main">
  <p:tag name="PA" val="v5.2.5"/>
</p:tagLst>
</file>

<file path=ppt/tags/tag42.xml><?xml version="1.0" encoding="utf-8"?>
<p:tagLst xmlns:a="http://schemas.openxmlformats.org/drawingml/2006/main" xmlns:r="http://schemas.openxmlformats.org/officeDocument/2006/relationships" xmlns:p="http://schemas.openxmlformats.org/presentationml/2006/main">
  <p:tag name="PA" val="v5.2.5"/>
</p:tagLst>
</file>

<file path=ppt/tags/tag43.xml><?xml version="1.0" encoding="utf-8"?>
<p:tagLst xmlns:a="http://schemas.openxmlformats.org/drawingml/2006/main" xmlns:r="http://schemas.openxmlformats.org/officeDocument/2006/relationships" xmlns:p="http://schemas.openxmlformats.org/presentationml/2006/main">
  <p:tag name="PA" val="v5.2.5"/>
</p:tagLst>
</file>

<file path=ppt/tags/tag44.xml><?xml version="1.0" encoding="utf-8"?>
<p:tagLst xmlns:a="http://schemas.openxmlformats.org/drawingml/2006/main" xmlns:r="http://schemas.openxmlformats.org/officeDocument/2006/relationships" xmlns:p="http://schemas.openxmlformats.org/presentationml/2006/main">
  <p:tag name="PA" val="v5.2.5"/>
</p:tagLst>
</file>

<file path=ppt/tags/tag45.xml><?xml version="1.0" encoding="utf-8"?>
<p:tagLst xmlns:a="http://schemas.openxmlformats.org/drawingml/2006/main" xmlns:r="http://schemas.openxmlformats.org/officeDocument/2006/relationships" xmlns:p="http://schemas.openxmlformats.org/presentationml/2006/main">
  <p:tag name="PA" val="v5.2.5"/>
</p:tagLst>
</file>

<file path=ppt/tags/tag46.xml><?xml version="1.0" encoding="utf-8"?>
<p:tagLst xmlns:a="http://schemas.openxmlformats.org/drawingml/2006/main" xmlns:r="http://schemas.openxmlformats.org/officeDocument/2006/relationships" xmlns:p="http://schemas.openxmlformats.org/presentationml/2006/main">
  <p:tag name="PA" val="v5.2.5"/>
</p:tagLst>
</file>

<file path=ppt/tags/tag47.xml><?xml version="1.0" encoding="utf-8"?>
<p:tagLst xmlns:a="http://schemas.openxmlformats.org/drawingml/2006/main" xmlns:r="http://schemas.openxmlformats.org/officeDocument/2006/relationships" xmlns:p="http://schemas.openxmlformats.org/presentationml/2006/main">
  <p:tag name="PA" val="v5.2.5"/>
</p:tagLst>
</file>

<file path=ppt/tags/tag48.xml><?xml version="1.0" encoding="utf-8"?>
<p:tagLst xmlns:a="http://schemas.openxmlformats.org/drawingml/2006/main" xmlns:r="http://schemas.openxmlformats.org/officeDocument/2006/relationships" xmlns:p="http://schemas.openxmlformats.org/presentationml/2006/main">
  <p:tag name="PA" val="v5.2.5"/>
</p:tagLst>
</file>

<file path=ppt/tags/tag49.xml><?xml version="1.0" encoding="utf-8"?>
<p:tagLst xmlns:a="http://schemas.openxmlformats.org/drawingml/2006/main" xmlns:r="http://schemas.openxmlformats.org/officeDocument/2006/relationships" xmlns:p="http://schemas.openxmlformats.org/presentationml/2006/main">
  <p:tag name="PA" val="v5.2.5"/>
</p:tagLst>
</file>

<file path=ppt/tags/tag5.xml><?xml version="1.0" encoding="utf-8"?>
<p:tagLst xmlns:a="http://schemas.openxmlformats.org/drawingml/2006/main" xmlns:r="http://schemas.openxmlformats.org/officeDocument/2006/relationships" xmlns:p="http://schemas.openxmlformats.org/presentationml/2006/main">
  <p:tag name="PA" val="v5.2.5"/>
</p:tagLst>
</file>

<file path=ppt/tags/tag50.xml><?xml version="1.0" encoding="utf-8"?>
<p:tagLst xmlns:a="http://schemas.openxmlformats.org/drawingml/2006/main" xmlns:r="http://schemas.openxmlformats.org/officeDocument/2006/relationships" xmlns:p="http://schemas.openxmlformats.org/presentationml/2006/main">
  <p:tag name="PA" val="v5.2.5"/>
</p:tagLst>
</file>

<file path=ppt/tags/tag51.xml><?xml version="1.0" encoding="utf-8"?>
<p:tagLst xmlns:a="http://schemas.openxmlformats.org/drawingml/2006/main" xmlns:r="http://schemas.openxmlformats.org/officeDocument/2006/relationships" xmlns:p="http://schemas.openxmlformats.org/presentationml/2006/main">
  <p:tag name="PA" val="v5.2.5"/>
</p:tagLst>
</file>

<file path=ppt/tags/tag52.xml><?xml version="1.0" encoding="utf-8"?>
<p:tagLst xmlns:a="http://schemas.openxmlformats.org/drawingml/2006/main" xmlns:r="http://schemas.openxmlformats.org/officeDocument/2006/relationships" xmlns:p="http://schemas.openxmlformats.org/presentationml/2006/main">
  <p:tag name="PA" val="v5.2.5"/>
</p:tagLst>
</file>

<file path=ppt/tags/tag53.xml><?xml version="1.0" encoding="utf-8"?>
<p:tagLst xmlns:a="http://schemas.openxmlformats.org/drawingml/2006/main" xmlns:r="http://schemas.openxmlformats.org/officeDocument/2006/relationships" xmlns:p="http://schemas.openxmlformats.org/presentationml/2006/main">
  <p:tag name="PA" val="v5.2.5"/>
</p:tagLst>
</file>

<file path=ppt/tags/tag54.xml><?xml version="1.0" encoding="utf-8"?>
<p:tagLst xmlns:a="http://schemas.openxmlformats.org/drawingml/2006/main" xmlns:r="http://schemas.openxmlformats.org/officeDocument/2006/relationships" xmlns:p="http://schemas.openxmlformats.org/presentationml/2006/main">
  <p:tag name="PA" val="v5.2.5"/>
</p:tagLst>
</file>

<file path=ppt/tags/tag55.xml><?xml version="1.0" encoding="utf-8"?>
<p:tagLst xmlns:a="http://schemas.openxmlformats.org/drawingml/2006/main" xmlns:r="http://schemas.openxmlformats.org/officeDocument/2006/relationships" xmlns:p="http://schemas.openxmlformats.org/presentationml/2006/main">
  <p:tag name="PA" val="v5.2.5"/>
</p:tagLst>
</file>

<file path=ppt/tags/tag56.xml><?xml version="1.0" encoding="utf-8"?>
<p:tagLst xmlns:a="http://schemas.openxmlformats.org/drawingml/2006/main" xmlns:r="http://schemas.openxmlformats.org/officeDocument/2006/relationships" xmlns:p="http://schemas.openxmlformats.org/presentationml/2006/main">
  <p:tag name="PA" val="v5.2.5"/>
</p:tagLst>
</file>

<file path=ppt/tags/tag57.xml><?xml version="1.0" encoding="utf-8"?>
<p:tagLst xmlns:a="http://schemas.openxmlformats.org/drawingml/2006/main" xmlns:r="http://schemas.openxmlformats.org/officeDocument/2006/relationships" xmlns:p="http://schemas.openxmlformats.org/presentationml/2006/main">
  <p:tag name="PA" val="v5.2.5"/>
</p:tagLst>
</file>

<file path=ppt/tags/tag58.xml><?xml version="1.0" encoding="utf-8"?>
<p:tagLst xmlns:a="http://schemas.openxmlformats.org/drawingml/2006/main" xmlns:r="http://schemas.openxmlformats.org/officeDocument/2006/relationships" xmlns:p="http://schemas.openxmlformats.org/presentationml/2006/main">
  <p:tag name="PA" val="v5.2.5"/>
</p:tagLst>
</file>

<file path=ppt/tags/tag59.xml><?xml version="1.0" encoding="utf-8"?>
<p:tagLst xmlns:a="http://schemas.openxmlformats.org/drawingml/2006/main" xmlns:r="http://schemas.openxmlformats.org/officeDocument/2006/relationships" xmlns:p="http://schemas.openxmlformats.org/presentationml/2006/main">
  <p:tag name="PA" val="v5.2.5"/>
</p:tagLst>
</file>

<file path=ppt/tags/tag6.xml><?xml version="1.0" encoding="utf-8"?>
<p:tagLst xmlns:a="http://schemas.openxmlformats.org/drawingml/2006/main" xmlns:r="http://schemas.openxmlformats.org/officeDocument/2006/relationships" xmlns:p="http://schemas.openxmlformats.org/presentationml/2006/main">
  <p:tag name="PA" val="v5.2.5"/>
</p:tagLst>
</file>

<file path=ppt/tags/tag60.xml><?xml version="1.0" encoding="utf-8"?>
<p:tagLst xmlns:a="http://schemas.openxmlformats.org/drawingml/2006/main" xmlns:r="http://schemas.openxmlformats.org/officeDocument/2006/relationships" xmlns:p="http://schemas.openxmlformats.org/presentationml/2006/main">
  <p:tag name="PA" val="v5.2.5"/>
</p:tagLst>
</file>

<file path=ppt/tags/tag7.xml><?xml version="1.0" encoding="utf-8"?>
<p:tagLst xmlns:a="http://schemas.openxmlformats.org/drawingml/2006/main" xmlns:r="http://schemas.openxmlformats.org/officeDocument/2006/relationships" xmlns:p="http://schemas.openxmlformats.org/presentationml/2006/main">
  <p:tag name="PA" val="v5.2.5"/>
</p:tagLst>
</file>

<file path=ppt/tags/tag8.xml><?xml version="1.0" encoding="utf-8"?>
<p:tagLst xmlns:a="http://schemas.openxmlformats.org/drawingml/2006/main" xmlns:r="http://schemas.openxmlformats.org/officeDocument/2006/relationships" xmlns:p="http://schemas.openxmlformats.org/presentationml/2006/main">
  <p:tag name="PA" val="v5.2.5"/>
</p:tagLst>
</file>

<file path=ppt/tags/tag9.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MB">
      <a:majorFont>
        <a:latin typeface="思源黑体 CN Medium"/>
        <a:ea typeface="思源黑体 CN Medium"/>
        <a:cs typeface=""/>
      </a:majorFont>
      <a:minorFont>
        <a:latin typeface="思源黑体 CN Light"/>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186087">
                <a:alpha val="59000"/>
              </a:srgbClr>
            </a:gs>
            <a:gs pos="100000">
              <a:srgbClr val="42819B">
                <a:alpha val="0"/>
              </a:srgbClr>
            </a:gs>
          </a:gsLst>
          <a:lin ang="18900000" scaled="1"/>
          <a:tileRect/>
        </a:gra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14793</TotalTime>
  <Words>4949</Words>
  <Application>Microsoft Macintosh PowerPoint</Application>
  <PresentationFormat>宽屏</PresentationFormat>
  <Paragraphs>443</Paragraphs>
  <Slides>46</Slides>
  <Notes>15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思源黑体 CN Bold</vt:lpstr>
      <vt:lpstr>思源黑体 CN Heavy</vt:lpstr>
      <vt:lpstr>思源黑体 CN Light</vt:lpstr>
      <vt:lpstr>思源黑体 CN Medium</vt:lpstr>
      <vt:lpstr>思源黑体 CN Normal</vt:lpstr>
      <vt:lpstr>SimSun</vt:lpstr>
      <vt:lpstr>微软雅黑</vt:lpstr>
      <vt:lpstr>AR PL UKai CN</vt:lpstr>
      <vt:lpstr>DejaVu Sans</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178</dc:title>
  <dc:creator>林 晨蕾</dc:creator>
  <cp:lastModifiedBy>Haorui Zhu</cp:lastModifiedBy>
  <cp:revision>101</cp:revision>
  <dcterms:created xsi:type="dcterms:W3CDTF">2019-06-05T13:25:00Z</dcterms:created>
  <dcterms:modified xsi:type="dcterms:W3CDTF">2020-09-12T08:17:30Z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